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4" r:id="rId5"/>
    <p:sldId id="260" r:id="rId6"/>
    <p:sldId id="269" r:id="rId7"/>
    <p:sldId id="261" r:id="rId8"/>
    <p:sldId id="271" r:id="rId9"/>
    <p:sldId id="279" r:id="rId10"/>
    <p:sldId id="280" r:id="rId11"/>
    <p:sldId id="285" r:id="rId12"/>
    <p:sldId id="284" r:id="rId13"/>
    <p:sldId id="283" r:id="rId14"/>
    <p:sldId id="282" r:id="rId15"/>
    <p:sldId id="286" r:id="rId16"/>
    <p:sldId id="263"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4C2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2.png>
</file>

<file path=ppt/media/image3.pn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026893-94FC-4237-8D14-7FD2DEF185A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0BD84D00-464C-467F-972F-6E39D1414B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1AE96545-84AE-4ECC-B6E2-787E03240189}"/>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5" name="页脚占位符 4">
            <a:extLst>
              <a:ext uri="{FF2B5EF4-FFF2-40B4-BE49-F238E27FC236}">
                <a16:creationId xmlns:a16="http://schemas.microsoft.com/office/drawing/2014/main" id="{98A03477-FD25-45A1-82C4-14D026D3413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42C3482-059C-40B9-91E3-386106338B8D}"/>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25460785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536102-CD94-44A7-9784-5BFD54AD59F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14B2CDF5-10BB-43C7-A8CB-C0091A05C214}"/>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49A3DB0-D75E-495B-964D-0C0F0D7611E7}"/>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5" name="页脚占位符 4">
            <a:extLst>
              <a:ext uri="{FF2B5EF4-FFF2-40B4-BE49-F238E27FC236}">
                <a16:creationId xmlns:a16="http://schemas.microsoft.com/office/drawing/2014/main" id="{43F6739B-669E-4C54-BF69-81F46659E94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A6EC654-1FAF-42D1-9B04-B5A0AF5EAD56}"/>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1576489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99613FB-EF6C-4189-8886-5F6D7B7F756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9124A38-0EF5-46D5-8D7C-04D2B5914AA7}"/>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92B8CD3C-3C1B-4B11-96F8-BB68C37C2A0D}"/>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5" name="页脚占位符 4">
            <a:extLst>
              <a:ext uri="{FF2B5EF4-FFF2-40B4-BE49-F238E27FC236}">
                <a16:creationId xmlns:a16="http://schemas.microsoft.com/office/drawing/2014/main" id="{5572C8A1-D6C2-4CB8-9FAD-620080ECA6E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D770996-98A0-4F45-BCC9-6F0A7CB3B934}"/>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113729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B7CD84-4AC4-4264-AEA3-392261F78E0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53587B3A-4B53-44CD-A5B9-D2AB73033983}"/>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423695A-B1AB-4316-BA8B-D772FF626650}"/>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5" name="页脚占位符 4">
            <a:extLst>
              <a:ext uri="{FF2B5EF4-FFF2-40B4-BE49-F238E27FC236}">
                <a16:creationId xmlns:a16="http://schemas.microsoft.com/office/drawing/2014/main" id="{91B4674B-7AB7-4695-9893-030758C90A9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63B57DC-F3BE-48C7-BA8D-81630C45A417}"/>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1494059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BFD514-2588-464B-80D0-F054D19F8322}"/>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111ECEB-EC76-4E95-B9B9-194DDB0D62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B00C21E1-8C95-48D2-A944-C118B2F3B3CC}"/>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5" name="页脚占位符 4">
            <a:extLst>
              <a:ext uri="{FF2B5EF4-FFF2-40B4-BE49-F238E27FC236}">
                <a16:creationId xmlns:a16="http://schemas.microsoft.com/office/drawing/2014/main" id="{5BDEE0DD-10A2-440D-A5DA-C1B9D7CE7AE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A8314BB-16E6-40D9-9482-011C8546E276}"/>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4216278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87FFC7-2EA2-4089-A14D-B1B10BCB459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9DEE2A2-5105-4B51-AE59-DA2E5A0AEBA8}"/>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364385C6-6216-42B9-A9FC-13AA94233087}"/>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A41373DC-C2BB-4524-BF89-4E8DD73AC4E7}"/>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6" name="页脚占位符 5">
            <a:extLst>
              <a:ext uri="{FF2B5EF4-FFF2-40B4-BE49-F238E27FC236}">
                <a16:creationId xmlns:a16="http://schemas.microsoft.com/office/drawing/2014/main" id="{CD9B05F3-B997-4353-8B83-E68E7657EAA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8D46A77-8B1A-4FD6-8289-0884074EE513}"/>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32075655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9DEA20-AC59-4167-932C-C7E2C73D413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708BDA3-C2B1-41CC-8688-22E3BB0F01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5AD34465-24C0-4E19-9D7B-A0180A1C5670}"/>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FEC915B1-E947-4C0A-A42F-E4A82E3FD6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B09D81B6-E8DE-4553-B865-10D21ED34B2F}"/>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06DE1CA9-02C6-45C7-B77E-66AB9BCDFB35}"/>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8" name="页脚占位符 7">
            <a:extLst>
              <a:ext uri="{FF2B5EF4-FFF2-40B4-BE49-F238E27FC236}">
                <a16:creationId xmlns:a16="http://schemas.microsoft.com/office/drawing/2014/main" id="{825519E6-FA0B-4744-8C6A-CF739618CED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DCDEC1CA-134E-401B-ADF7-527C89E77607}"/>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4721856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B0FC8F-2E46-45D1-AD41-6426853E08E7}"/>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84E7227-BA1B-4F34-86CC-3703AB5E74A6}"/>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4" name="页脚占位符 3">
            <a:extLst>
              <a:ext uri="{FF2B5EF4-FFF2-40B4-BE49-F238E27FC236}">
                <a16:creationId xmlns:a16="http://schemas.microsoft.com/office/drawing/2014/main" id="{D930712E-500F-43FF-BDC6-45ED187E2B1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D7C67C2-3416-4061-8047-0BE2EC053F1F}"/>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4210411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7806EE8-42B4-46E0-AFF6-26E33B30D3D0}"/>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3" name="页脚占位符 2">
            <a:extLst>
              <a:ext uri="{FF2B5EF4-FFF2-40B4-BE49-F238E27FC236}">
                <a16:creationId xmlns:a16="http://schemas.microsoft.com/office/drawing/2014/main" id="{36C6C1BC-6A4B-4B1B-B943-A132D58F3B3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7E78208-809C-4F11-B432-9D12BE692173}"/>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2601202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5438AB-C3F6-433B-BD31-5B660142679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FB562130-A801-4F29-AFDA-CCA189737B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3B31F064-86F8-466A-84CB-6E458650E3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356A9D8-92FB-4A2C-9DAC-43C56C2BD2F3}"/>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6" name="页脚占位符 5">
            <a:extLst>
              <a:ext uri="{FF2B5EF4-FFF2-40B4-BE49-F238E27FC236}">
                <a16:creationId xmlns:a16="http://schemas.microsoft.com/office/drawing/2014/main" id="{2E5AA61B-CBC4-4584-AE7C-BFAD0D39BF6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68C84F1-59F9-4B7E-8696-D133A6062F56}"/>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2555793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45CECC-5390-4D23-A39B-6F5B6435655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9D139DDD-DE81-4C41-81F7-7BB0A30765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B0C84925-9F14-4D6B-9C1A-C2E4DC64B1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D7AF2B5F-CF8E-4813-9A29-5B2DA3A31847}"/>
              </a:ext>
            </a:extLst>
          </p:cNvPr>
          <p:cNvSpPr>
            <a:spLocks noGrp="1"/>
          </p:cNvSpPr>
          <p:nvPr>
            <p:ph type="dt" sz="half" idx="10"/>
          </p:nvPr>
        </p:nvSpPr>
        <p:spPr/>
        <p:txBody>
          <a:bodyPr/>
          <a:lstStyle/>
          <a:p>
            <a:fld id="{6658A758-B07A-48DF-8440-A1618CDE470E}" type="datetimeFigureOut">
              <a:rPr lang="zh-CN" altLang="en-US" smtClean="0"/>
              <a:t>2023/6/9</a:t>
            </a:fld>
            <a:endParaRPr lang="zh-CN" altLang="en-US"/>
          </a:p>
        </p:txBody>
      </p:sp>
      <p:sp>
        <p:nvSpPr>
          <p:cNvPr id="6" name="页脚占位符 5">
            <a:extLst>
              <a:ext uri="{FF2B5EF4-FFF2-40B4-BE49-F238E27FC236}">
                <a16:creationId xmlns:a16="http://schemas.microsoft.com/office/drawing/2014/main" id="{CC2D25B1-0EB5-4B52-A6F5-E414EBB0526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F20D6F1-FA84-48BE-A9CB-2ABF9A514C1B}"/>
              </a:ext>
            </a:extLst>
          </p:cNvPr>
          <p:cNvSpPr>
            <a:spLocks noGrp="1"/>
          </p:cNvSpPr>
          <p:nvPr>
            <p:ph type="sldNum" sz="quarter" idx="12"/>
          </p:nvPr>
        </p:nvSpPr>
        <p:spPr/>
        <p:txBody>
          <a:body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1594516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024E8CC-F5AD-4C13-A7CD-DE37DC39FEF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314D83F8-1F89-4AE7-A299-6BA4B4144A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A745218C-EE1C-44C5-A7E9-4BE34E15DF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58A758-B07A-48DF-8440-A1618CDE470E}" type="datetimeFigureOut">
              <a:rPr lang="zh-CN" altLang="en-US" smtClean="0"/>
              <a:t>2023/6/9</a:t>
            </a:fld>
            <a:endParaRPr lang="zh-CN" altLang="en-US"/>
          </a:p>
        </p:txBody>
      </p:sp>
      <p:sp>
        <p:nvSpPr>
          <p:cNvPr id="5" name="页脚占位符 4">
            <a:extLst>
              <a:ext uri="{FF2B5EF4-FFF2-40B4-BE49-F238E27FC236}">
                <a16:creationId xmlns:a16="http://schemas.microsoft.com/office/drawing/2014/main" id="{21281F51-BE65-48D9-A231-F512599FA3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9734B9C-3528-4AC2-BC62-E7D6FF1E65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82A666-8769-4AFF-83F7-B60B2FA04DBB}" type="slidenum">
              <a:rPr lang="zh-CN" altLang="en-US" smtClean="0"/>
              <a:t>‹#›</a:t>
            </a:fld>
            <a:endParaRPr lang="zh-CN" altLang="en-US"/>
          </a:p>
        </p:txBody>
      </p:sp>
    </p:spTree>
    <p:extLst>
      <p:ext uri="{BB962C8B-B14F-4D97-AF65-F5344CB8AC3E}">
        <p14:creationId xmlns:p14="http://schemas.microsoft.com/office/powerpoint/2010/main" val="41879528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grpSp>
        <p:nvGrpSpPr>
          <p:cNvPr id="19" name="组合 18">
            <a:extLst>
              <a:ext uri="{FF2B5EF4-FFF2-40B4-BE49-F238E27FC236}">
                <a16:creationId xmlns:a16="http://schemas.microsoft.com/office/drawing/2014/main" id="{12332B6F-320D-4201-A1FB-94FEDFFB33DE}"/>
              </a:ext>
            </a:extLst>
          </p:cNvPr>
          <p:cNvGrpSpPr/>
          <p:nvPr/>
        </p:nvGrpSpPr>
        <p:grpSpPr>
          <a:xfrm>
            <a:off x="3771590" y="1360671"/>
            <a:ext cx="4648820" cy="4064755"/>
            <a:chOff x="3771590" y="1126179"/>
            <a:chExt cx="4648820" cy="4064755"/>
          </a:xfrm>
        </p:grpSpPr>
        <p:pic>
          <p:nvPicPr>
            <p:cNvPr id="20" name="图片 19">
              <a:extLst>
                <a:ext uri="{FF2B5EF4-FFF2-40B4-BE49-F238E27FC236}">
                  <a16:creationId xmlns:a16="http://schemas.microsoft.com/office/drawing/2014/main" id="{1700E657-019F-41C6-9600-D572514FFA28}"/>
                </a:ext>
              </a:extLst>
            </p:cNvPr>
            <p:cNvPicPr>
              <a:picLocks noChangeAspect="1"/>
            </p:cNvPicPr>
            <p:nvPr/>
          </p:nvPicPr>
          <p:blipFill rotWithShape="1">
            <a:blip r:embed="rId4">
              <a:duotone>
                <a:prstClr val="black"/>
                <a:schemeClr val="accent5">
                  <a:tint val="45000"/>
                  <a:satMod val="400000"/>
                </a:schemeClr>
              </a:duotone>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rcRect l="18797" t="11597" r="50331" b="10081"/>
            <a:stretch/>
          </p:blipFill>
          <p:spPr>
            <a:xfrm>
              <a:off x="3771590" y="1198082"/>
              <a:ext cx="4648820" cy="3992852"/>
            </a:xfrm>
            <a:prstGeom prst="rect">
              <a:avLst/>
            </a:prstGeom>
          </p:spPr>
        </p:pic>
        <p:sp>
          <p:nvSpPr>
            <p:cNvPr id="21" name="文本框 20">
              <a:extLst>
                <a:ext uri="{FF2B5EF4-FFF2-40B4-BE49-F238E27FC236}">
                  <a16:creationId xmlns:a16="http://schemas.microsoft.com/office/drawing/2014/main" id="{320C910D-787E-4C03-B686-3EAA88453546}"/>
                </a:ext>
              </a:extLst>
            </p:cNvPr>
            <p:cNvSpPr txBox="1"/>
            <p:nvPr/>
          </p:nvSpPr>
          <p:spPr>
            <a:xfrm>
              <a:off x="5219672" y="1126179"/>
              <a:ext cx="1028700" cy="1200329"/>
            </a:xfrm>
            <a:prstGeom prst="rect">
              <a:avLst/>
            </a:prstGeom>
            <a:noFill/>
          </p:spPr>
          <p:txBody>
            <a:bodyPr wrap="square" rtlCol="0">
              <a:spAutoFit/>
            </a:bodyPr>
            <a:lstStyle/>
            <a:p>
              <a:r>
                <a:rPr lang="zh-CN" altLang="en-US" sz="7200" dirty="0">
                  <a:solidFill>
                    <a:srgbClr val="B4C2C5"/>
                  </a:solidFill>
                  <a:latin typeface="微软雅黑" panose="020B0503020204020204" pitchFamily="34" charset="-122"/>
                  <a:ea typeface="微软雅黑" panose="020B0503020204020204" pitchFamily="34" charset="-122"/>
                </a:rPr>
                <a:t>点</a:t>
              </a:r>
            </a:p>
          </p:txBody>
        </p:sp>
        <p:sp>
          <p:nvSpPr>
            <p:cNvPr id="22" name="文本框 21">
              <a:extLst>
                <a:ext uri="{FF2B5EF4-FFF2-40B4-BE49-F238E27FC236}">
                  <a16:creationId xmlns:a16="http://schemas.microsoft.com/office/drawing/2014/main" id="{8EE4CD15-2C99-45A3-B6B9-A67FB1695ECF}"/>
                </a:ext>
              </a:extLst>
            </p:cNvPr>
            <p:cNvSpPr txBox="1"/>
            <p:nvPr/>
          </p:nvSpPr>
          <p:spPr>
            <a:xfrm>
              <a:off x="5219331" y="2323480"/>
              <a:ext cx="1028700" cy="1200329"/>
            </a:xfrm>
            <a:prstGeom prst="rect">
              <a:avLst/>
            </a:prstGeom>
            <a:noFill/>
          </p:spPr>
          <p:txBody>
            <a:bodyPr wrap="square" rtlCol="0">
              <a:spAutoFit/>
            </a:bodyPr>
            <a:lstStyle/>
            <a:p>
              <a:r>
                <a:rPr lang="zh-CN" altLang="en-US" sz="7200" dirty="0">
                  <a:solidFill>
                    <a:srgbClr val="B4C2C5"/>
                  </a:solidFill>
                  <a:latin typeface="微软雅黑" panose="020B0503020204020204" pitchFamily="34" charset="-122"/>
                  <a:ea typeface="微软雅黑" panose="020B0503020204020204" pitchFamily="34" charset="-122"/>
                </a:rPr>
                <a:t>评</a:t>
              </a:r>
            </a:p>
          </p:txBody>
        </p:sp>
        <p:sp>
          <p:nvSpPr>
            <p:cNvPr id="24" name="文本框 23">
              <a:extLst>
                <a:ext uri="{FF2B5EF4-FFF2-40B4-BE49-F238E27FC236}">
                  <a16:creationId xmlns:a16="http://schemas.microsoft.com/office/drawing/2014/main" id="{CE46247F-8ADA-43AF-88B6-15D601DCB309}"/>
                </a:ext>
              </a:extLst>
            </p:cNvPr>
            <p:cNvSpPr txBox="1"/>
            <p:nvPr/>
          </p:nvSpPr>
          <p:spPr>
            <a:xfrm>
              <a:off x="6377828" y="1940093"/>
              <a:ext cx="738664" cy="2456329"/>
            </a:xfrm>
            <a:prstGeom prst="rect">
              <a:avLst/>
            </a:prstGeom>
            <a:solidFill>
              <a:srgbClr val="B4C2C5"/>
            </a:solidFill>
          </p:spPr>
          <p:txBody>
            <a:bodyPr vert="eaVert" wrap="square" rtlCol="0">
              <a:spAutoFit/>
            </a:bodyPr>
            <a:lstStyle/>
            <a:p>
              <a:pPr algn="ctr"/>
              <a:r>
                <a:rPr lang="en-US" altLang="zh-CN" dirty="0">
                  <a:solidFill>
                    <a:schemeClr val="bg1"/>
                  </a:solidFill>
                </a:rPr>
                <a:t>WHUCS</a:t>
              </a:r>
              <a:r>
                <a:rPr lang="zh-CN" altLang="en-US" dirty="0">
                  <a:solidFill>
                    <a:schemeClr val="bg1"/>
                  </a:solidFill>
                </a:rPr>
                <a:t>交互式一体化</a:t>
              </a:r>
              <a:r>
                <a:rPr lang="zh-CN" altLang="en-US">
                  <a:solidFill>
                    <a:schemeClr val="bg1"/>
                  </a:solidFill>
                </a:rPr>
                <a:t>信息平台</a:t>
              </a:r>
              <a:endParaRPr lang="zh-CN" altLang="en-US" dirty="0">
                <a:solidFill>
                  <a:schemeClr val="bg1"/>
                </a:solidFill>
              </a:endParaRPr>
            </a:p>
          </p:txBody>
        </p:sp>
      </p:grpSp>
      <p:sp>
        <p:nvSpPr>
          <p:cNvPr id="2" name="文本框 1">
            <a:extLst>
              <a:ext uri="{FF2B5EF4-FFF2-40B4-BE49-F238E27FC236}">
                <a16:creationId xmlns:a16="http://schemas.microsoft.com/office/drawing/2014/main" id="{90439C21-EA5E-F646-9A77-68F7DD9308EB}"/>
              </a:ext>
            </a:extLst>
          </p:cNvPr>
          <p:cNvSpPr txBox="1"/>
          <p:nvPr/>
        </p:nvSpPr>
        <p:spPr>
          <a:xfrm>
            <a:off x="5261247" y="3696836"/>
            <a:ext cx="1028700" cy="1200329"/>
          </a:xfrm>
          <a:prstGeom prst="rect">
            <a:avLst/>
          </a:prstGeom>
          <a:noFill/>
        </p:spPr>
        <p:txBody>
          <a:bodyPr wrap="square" rtlCol="0">
            <a:spAutoFit/>
          </a:bodyPr>
          <a:lstStyle/>
          <a:p>
            <a:r>
              <a:rPr lang="zh-CN" altLang="en-US" sz="7200" dirty="0">
                <a:solidFill>
                  <a:srgbClr val="B4C2C5"/>
                </a:solidFill>
                <a:latin typeface="微软雅黑" panose="020B0503020204020204" pitchFamily="34" charset="-122"/>
                <a:ea typeface="微软雅黑" panose="020B0503020204020204" pitchFamily="34" charset="-122"/>
              </a:rPr>
              <a:t>珈</a:t>
            </a:r>
          </a:p>
        </p:txBody>
      </p:sp>
      <p:sp>
        <p:nvSpPr>
          <p:cNvPr id="4" name="文本框 3">
            <a:extLst>
              <a:ext uri="{FF2B5EF4-FFF2-40B4-BE49-F238E27FC236}">
                <a16:creationId xmlns:a16="http://schemas.microsoft.com/office/drawing/2014/main" id="{E9DEEB75-5857-65AD-6004-D7F447CF6BA9}"/>
              </a:ext>
            </a:extLst>
          </p:cNvPr>
          <p:cNvSpPr txBox="1"/>
          <p:nvPr/>
        </p:nvSpPr>
        <p:spPr>
          <a:xfrm>
            <a:off x="2303362" y="5278056"/>
            <a:ext cx="3124650" cy="646331"/>
          </a:xfrm>
          <a:prstGeom prst="rect">
            <a:avLst/>
          </a:prstGeom>
          <a:noFill/>
        </p:spPr>
        <p:txBody>
          <a:bodyPr wrap="square" rtlCol="0">
            <a:spAutoFit/>
          </a:bodyPr>
          <a:lstStyle/>
          <a:p>
            <a:r>
              <a:rPr lang="zh-CN" altLang="en-US" dirty="0"/>
              <a:t>       成员： 易杰     张弘毅 </a:t>
            </a:r>
            <a:endParaRPr lang="en-US" altLang="zh-CN" dirty="0"/>
          </a:p>
          <a:p>
            <a:r>
              <a:rPr lang="en-US" altLang="zh-CN" dirty="0"/>
              <a:t>                  </a:t>
            </a:r>
            <a:r>
              <a:rPr lang="zh-CN" altLang="en-US" dirty="0"/>
              <a:t>杨娅静  王钰瑶</a:t>
            </a:r>
          </a:p>
        </p:txBody>
      </p:sp>
    </p:spTree>
    <p:extLst>
      <p:ext uri="{BB962C8B-B14F-4D97-AF65-F5344CB8AC3E}">
        <p14:creationId xmlns:p14="http://schemas.microsoft.com/office/powerpoint/2010/main" val="201125084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500" fill="hold"/>
                                        <p:tgtEl>
                                          <p:spTgt spid="16"/>
                                        </p:tgtEl>
                                        <p:attrNameLst>
                                          <p:attrName>ppt_x</p:attrName>
                                        </p:attrNameLst>
                                      </p:cBhvr>
                                      <p:tavLst>
                                        <p:tav tm="0">
                                          <p:val>
                                            <p:strVal val="#ppt_x"/>
                                          </p:val>
                                        </p:tav>
                                        <p:tav tm="100000">
                                          <p:val>
                                            <p:strVal val="#ppt_x"/>
                                          </p:val>
                                        </p:tav>
                                      </p:tavLst>
                                    </p:anim>
                                    <p:anim calcmode="lin" valueType="num">
                                      <p:cBhvr additive="base">
                                        <p:cTn id="14"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ppt_x"/>
                                          </p:val>
                                        </p:tav>
                                        <p:tav tm="100000">
                                          <p:val>
                                            <p:strVal val="#ppt_x"/>
                                          </p:val>
                                        </p:tav>
                                      </p:tavLst>
                                    </p:anim>
                                    <p:anim calcmode="lin" valueType="num">
                                      <p:cBhvr additive="base">
                                        <p:cTn id="24" dur="5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fill="hold"/>
                                        <p:tgtEl>
                                          <p:spTgt spid="3"/>
                                        </p:tgtEl>
                                        <p:attrNameLst>
                                          <p:attrName>ppt_x</p:attrName>
                                        </p:attrNameLst>
                                      </p:cBhvr>
                                      <p:tavLst>
                                        <p:tav tm="0">
                                          <p:val>
                                            <p:strVal val="#ppt_x"/>
                                          </p:val>
                                        </p:tav>
                                        <p:tav tm="100000">
                                          <p:val>
                                            <p:strVal val="#ppt_x"/>
                                          </p:val>
                                        </p:tav>
                                      </p:tavLst>
                                    </p:anim>
                                    <p:anim calcmode="lin" valueType="num">
                                      <p:cBhvr additive="base">
                                        <p:cTn id="2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6" presetClass="entr" presetSubtype="16"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circle(in)">
                                      <p:cBhvr>
                                        <p:cTn id="33" dur="20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61378" y="304715"/>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grpSp>
        <p:nvGrpSpPr>
          <p:cNvPr id="67" name="组合 66">
            <a:extLst>
              <a:ext uri="{FF2B5EF4-FFF2-40B4-BE49-F238E27FC236}">
                <a16:creationId xmlns:a16="http://schemas.microsoft.com/office/drawing/2014/main" id="{12482C17-8079-3514-6B50-E6B404CAE60B}"/>
              </a:ext>
            </a:extLst>
          </p:cNvPr>
          <p:cNvGrpSpPr/>
          <p:nvPr/>
        </p:nvGrpSpPr>
        <p:grpSpPr>
          <a:xfrm>
            <a:off x="3120354" y="1098264"/>
            <a:ext cx="5415610" cy="3655382"/>
            <a:chOff x="4848804" y="1621629"/>
            <a:chExt cx="5415610" cy="3655382"/>
          </a:xfrm>
        </p:grpSpPr>
        <p:sp>
          <p:nvSpPr>
            <p:cNvPr id="69" name="椭圆 68">
              <a:extLst>
                <a:ext uri="{FF2B5EF4-FFF2-40B4-BE49-F238E27FC236}">
                  <a16:creationId xmlns:a16="http://schemas.microsoft.com/office/drawing/2014/main" id="{344CA886-7C7D-9686-A48E-CC8BDC09D242}"/>
                </a:ext>
              </a:extLst>
            </p:cNvPr>
            <p:cNvSpPr/>
            <p:nvPr/>
          </p:nvSpPr>
          <p:spPr>
            <a:xfrm>
              <a:off x="4848804" y="1621629"/>
              <a:ext cx="638208" cy="638208"/>
            </a:xfrm>
            <a:prstGeom prst="ellipse">
              <a:avLst/>
            </a:prstGeom>
            <a:solidFill>
              <a:srgbClr val="B4C2C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nvGrpSpPr>
            <p:cNvPr id="70" name="组合 69">
              <a:extLst>
                <a:ext uri="{FF2B5EF4-FFF2-40B4-BE49-F238E27FC236}">
                  <a16:creationId xmlns:a16="http://schemas.microsoft.com/office/drawing/2014/main" id="{9B7DCC08-846D-07D3-9F4E-0C61FD25F472}"/>
                </a:ext>
              </a:extLst>
            </p:cNvPr>
            <p:cNvGrpSpPr/>
            <p:nvPr/>
          </p:nvGrpSpPr>
          <p:grpSpPr>
            <a:xfrm>
              <a:off x="5286764" y="1668593"/>
              <a:ext cx="4100252" cy="534386"/>
              <a:chOff x="5273981" y="1668593"/>
              <a:chExt cx="4100252" cy="534386"/>
            </a:xfrm>
          </p:grpSpPr>
          <p:cxnSp>
            <p:nvCxnSpPr>
              <p:cNvPr id="90" name="直接连接符 89">
                <a:extLst>
                  <a:ext uri="{FF2B5EF4-FFF2-40B4-BE49-F238E27FC236}">
                    <a16:creationId xmlns:a16="http://schemas.microsoft.com/office/drawing/2014/main" id="{9DFC5CAC-E2D2-7B2D-478E-2BFA5BD60B22}"/>
                  </a:ext>
                </a:extLst>
              </p:cNvPr>
              <p:cNvCxnSpPr>
                <a:cxnSpLocks/>
              </p:cNvCxnSpPr>
              <p:nvPr/>
            </p:nvCxnSpPr>
            <p:spPr>
              <a:xfrm>
                <a:off x="5273981" y="1668593"/>
                <a:ext cx="4091129"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91" name="直接连接符 90">
                <a:extLst>
                  <a:ext uri="{FF2B5EF4-FFF2-40B4-BE49-F238E27FC236}">
                    <a16:creationId xmlns:a16="http://schemas.microsoft.com/office/drawing/2014/main" id="{31E88740-76C3-2E48-6BFE-E7467767704B}"/>
                  </a:ext>
                </a:extLst>
              </p:cNvPr>
              <p:cNvCxnSpPr>
                <a:cxnSpLocks/>
              </p:cNvCxnSpPr>
              <p:nvPr/>
            </p:nvCxnSpPr>
            <p:spPr>
              <a:xfrm>
                <a:off x="5273981" y="2202979"/>
                <a:ext cx="4100252"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92" name="直接连接符 91">
                <a:extLst>
                  <a:ext uri="{FF2B5EF4-FFF2-40B4-BE49-F238E27FC236}">
                    <a16:creationId xmlns:a16="http://schemas.microsoft.com/office/drawing/2014/main" id="{2BA82D03-E001-E1DC-978A-2B1AE6A52155}"/>
                  </a:ext>
                </a:extLst>
              </p:cNvPr>
              <p:cNvCxnSpPr>
                <a:cxnSpLocks/>
              </p:cNvCxnSpPr>
              <p:nvPr/>
            </p:nvCxnSpPr>
            <p:spPr>
              <a:xfrm flipV="1">
                <a:off x="9365110" y="1668593"/>
                <a:ext cx="0" cy="53438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grpSp>
        <p:sp>
          <p:nvSpPr>
            <p:cNvPr id="71" name="椭圆 70">
              <a:extLst>
                <a:ext uri="{FF2B5EF4-FFF2-40B4-BE49-F238E27FC236}">
                  <a16:creationId xmlns:a16="http://schemas.microsoft.com/office/drawing/2014/main" id="{7237B0D3-82DB-9444-CC49-AF0B54254475}"/>
                </a:ext>
              </a:extLst>
            </p:cNvPr>
            <p:cNvSpPr/>
            <p:nvPr/>
          </p:nvSpPr>
          <p:spPr>
            <a:xfrm>
              <a:off x="4848804" y="2580890"/>
              <a:ext cx="638208" cy="638208"/>
            </a:xfrm>
            <a:prstGeom prst="ellipse">
              <a:avLst/>
            </a:prstGeom>
            <a:solidFill>
              <a:srgbClr val="B4C2C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nvGrpSpPr>
            <p:cNvPr id="72" name="组合 71">
              <a:extLst>
                <a:ext uri="{FF2B5EF4-FFF2-40B4-BE49-F238E27FC236}">
                  <a16:creationId xmlns:a16="http://schemas.microsoft.com/office/drawing/2014/main" id="{4808F452-D0E8-E6E9-3422-C296E6B1ADCA}"/>
                </a:ext>
              </a:extLst>
            </p:cNvPr>
            <p:cNvGrpSpPr/>
            <p:nvPr/>
          </p:nvGrpSpPr>
          <p:grpSpPr>
            <a:xfrm>
              <a:off x="5286764" y="2627853"/>
              <a:ext cx="4109375" cy="534386"/>
              <a:chOff x="5273981" y="2627853"/>
              <a:chExt cx="4109375" cy="534386"/>
            </a:xfrm>
          </p:grpSpPr>
          <p:cxnSp>
            <p:nvCxnSpPr>
              <p:cNvPr id="87" name="直接连接符 86">
                <a:extLst>
                  <a:ext uri="{FF2B5EF4-FFF2-40B4-BE49-F238E27FC236}">
                    <a16:creationId xmlns:a16="http://schemas.microsoft.com/office/drawing/2014/main" id="{6DE71788-588B-6470-6651-340AAEC57E67}"/>
                  </a:ext>
                </a:extLst>
              </p:cNvPr>
              <p:cNvCxnSpPr>
                <a:cxnSpLocks/>
              </p:cNvCxnSpPr>
              <p:nvPr/>
            </p:nvCxnSpPr>
            <p:spPr>
              <a:xfrm>
                <a:off x="5273981" y="2627854"/>
                <a:ext cx="4100252"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88" name="直接连接符 87">
                <a:extLst>
                  <a:ext uri="{FF2B5EF4-FFF2-40B4-BE49-F238E27FC236}">
                    <a16:creationId xmlns:a16="http://schemas.microsoft.com/office/drawing/2014/main" id="{83256FE9-EA31-3B8F-ACC6-E07ACEEC469C}"/>
                  </a:ext>
                </a:extLst>
              </p:cNvPr>
              <p:cNvCxnSpPr>
                <a:cxnSpLocks/>
              </p:cNvCxnSpPr>
              <p:nvPr/>
            </p:nvCxnSpPr>
            <p:spPr>
              <a:xfrm>
                <a:off x="5273981" y="3162239"/>
                <a:ext cx="4109375"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89" name="直接连接符 88">
                <a:extLst>
                  <a:ext uri="{FF2B5EF4-FFF2-40B4-BE49-F238E27FC236}">
                    <a16:creationId xmlns:a16="http://schemas.microsoft.com/office/drawing/2014/main" id="{086234A7-66FA-AD92-8658-8B34CD37B979}"/>
                  </a:ext>
                </a:extLst>
              </p:cNvPr>
              <p:cNvCxnSpPr/>
              <p:nvPr/>
            </p:nvCxnSpPr>
            <p:spPr>
              <a:xfrm>
                <a:off x="9365110" y="2627853"/>
                <a:ext cx="0" cy="53438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grpSp>
        <p:sp>
          <p:nvSpPr>
            <p:cNvPr id="73" name="椭圆 72">
              <a:extLst>
                <a:ext uri="{FF2B5EF4-FFF2-40B4-BE49-F238E27FC236}">
                  <a16:creationId xmlns:a16="http://schemas.microsoft.com/office/drawing/2014/main" id="{C4E8881E-0E1B-9479-AA31-9A65EA392E97}"/>
                </a:ext>
              </a:extLst>
            </p:cNvPr>
            <p:cNvSpPr/>
            <p:nvPr/>
          </p:nvSpPr>
          <p:spPr>
            <a:xfrm>
              <a:off x="4848804" y="3600100"/>
              <a:ext cx="638208" cy="638208"/>
            </a:xfrm>
            <a:prstGeom prst="ellipse">
              <a:avLst/>
            </a:prstGeom>
            <a:solidFill>
              <a:srgbClr val="B4C2C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nvGrpSpPr>
            <p:cNvPr id="74" name="组合 73">
              <a:extLst>
                <a:ext uri="{FF2B5EF4-FFF2-40B4-BE49-F238E27FC236}">
                  <a16:creationId xmlns:a16="http://schemas.microsoft.com/office/drawing/2014/main" id="{1C052F7E-92DE-F7C8-0959-86932089DCD9}"/>
                </a:ext>
              </a:extLst>
            </p:cNvPr>
            <p:cNvGrpSpPr/>
            <p:nvPr/>
          </p:nvGrpSpPr>
          <p:grpSpPr>
            <a:xfrm>
              <a:off x="5286764" y="3630775"/>
              <a:ext cx="4109375" cy="550674"/>
              <a:chOff x="5273981" y="3630775"/>
              <a:chExt cx="4109375" cy="550674"/>
            </a:xfrm>
          </p:grpSpPr>
          <p:cxnSp>
            <p:nvCxnSpPr>
              <p:cNvPr id="84" name="直接连接符 83">
                <a:extLst>
                  <a:ext uri="{FF2B5EF4-FFF2-40B4-BE49-F238E27FC236}">
                    <a16:creationId xmlns:a16="http://schemas.microsoft.com/office/drawing/2014/main" id="{39A8A637-CA21-664E-6B9E-D1447737F1A8}"/>
                  </a:ext>
                </a:extLst>
              </p:cNvPr>
              <p:cNvCxnSpPr>
                <a:cxnSpLocks/>
              </p:cNvCxnSpPr>
              <p:nvPr/>
            </p:nvCxnSpPr>
            <p:spPr>
              <a:xfrm>
                <a:off x="5302527" y="3636527"/>
                <a:ext cx="4080829"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85" name="直接连接符 84">
                <a:extLst>
                  <a:ext uri="{FF2B5EF4-FFF2-40B4-BE49-F238E27FC236}">
                    <a16:creationId xmlns:a16="http://schemas.microsoft.com/office/drawing/2014/main" id="{663FF17A-B636-958B-96CD-AA0E19BC4363}"/>
                  </a:ext>
                </a:extLst>
              </p:cNvPr>
              <p:cNvCxnSpPr>
                <a:cxnSpLocks/>
              </p:cNvCxnSpPr>
              <p:nvPr/>
            </p:nvCxnSpPr>
            <p:spPr>
              <a:xfrm flipV="1">
                <a:off x="5273981" y="4170913"/>
                <a:ext cx="4109375" cy="1053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86" name="直接连接符 85">
                <a:extLst>
                  <a:ext uri="{FF2B5EF4-FFF2-40B4-BE49-F238E27FC236}">
                    <a16:creationId xmlns:a16="http://schemas.microsoft.com/office/drawing/2014/main" id="{B3717477-777D-2A2B-9B78-A18ABD6A55C1}"/>
                  </a:ext>
                </a:extLst>
              </p:cNvPr>
              <p:cNvCxnSpPr/>
              <p:nvPr/>
            </p:nvCxnSpPr>
            <p:spPr>
              <a:xfrm>
                <a:off x="9365110" y="3630775"/>
                <a:ext cx="0" cy="53438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grpSp>
        <p:sp>
          <p:nvSpPr>
            <p:cNvPr id="75" name="椭圆 74">
              <a:extLst>
                <a:ext uri="{FF2B5EF4-FFF2-40B4-BE49-F238E27FC236}">
                  <a16:creationId xmlns:a16="http://schemas.microsoft.com/office/drawing/2014/main" id="{4DC98E5A-977F-D397-F4BC-0A4C4D06738D}"/>
                </a:ext>
              </a:extLst>
            </p:cNvPr>
            <p:cNvSpPr/>
            <p:nvPr/>
          </p:nvSpPr>
          <p:spPr>
            <a:xfrm>
              <a:off x="4848804" y="4638803"/>
              <a:ext cx="638208" cy="638208"/>
            </a:xfrm>
            <a:prstGeom prst="ellipse">
              <a:avLst/>
            </a:prstGeom>
            <a:solidFill>
              <a:srgbClr val="B4C2C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nvGrpSpPr>
            <p:cNvPr id="76" name="组合 75">
              <a:extLst>
                <a:ext uri="{FF2B5EF4-FFF2-40B4-BE49-F238E27FC236}">
                  <a16:creationId xmlns:a16="http://schemas.microsoft.com/office/drawing/2014/main" id="{7255AE66-CE27-6799-866A-5C85E385BF48}"/>
                </a:ext>
              </a:extLst>
            </p:cNvPr>
            <p:cNvGrpSpPr/>
            <p:nvPr/>
          </p:nvGrpSpPr>
          <p:grpSpPr>
            <a:xfrm>
              <a:off x="5286763" y="4698959"/>
              <a:ext cx="4064078" cy="534386"/>
              <a:chOff x="5273980" y="4698959"/>
              <a:chExt cx="4064078" cy="534386"/>
            </a:xfrm>
          </p:grpSpPr>
          <p:cxnSp>
            <p:nvCxnSpPr>
              <p:cNvPr id="81" name="直接连接符 80">
                <a:extLst>
                  <a:ext uri="{FF2B5EF4-FFF2-40B4-BE49-F238E27FC236}">
                    <a16:creationId xmlns:a16="http://schemas.microsoft.com/office/drawing/2014/main" id="{7F479E16-9297-CA63-616F-B59ED0B01F16}"/>
                  </a:ext>
                </a:extLst>
              </p:cNvPr>
              <p:cNvCxnSpPr>
                <a:cxnSpLocks/>
              </p:cNvCxnSpPr>
              <p:nvPr/>
            </p:nvCxnSpPr>
            <p:spPr>
              <a:xfrm>
                <a:off x="5273980" y="4700841"/>
                <a:ext cx="4064077"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59BD0A72-8787-CACE-3AE7-7EC76915953F}"/>
                  </a:ext>
                </a:extLst>
              </p:cNvPr>
              <p:cNvCxnSpPr>
                <a:cxnSpLocks/>
              </p:cNvCxnSpPr>
              <p:nvPr/>
            </p:nvCxnSpPr>
            <p:spPr>
              <a:xfrm>
                <a:off x="5273981" y="5220152"/>
                <a:ext cx="4064077" cy="1"/>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83" name="直接连接符 82">
                <a:extLst>
                  <a:ext uri="{FF2B5EF4-FFF2-40B4-BE49-F238E27FC236}">
                    <a16:creationId xmlns:a16="http://schemas.microsoft.com/office/drawing/2014/main" id="{B8BF01C2-64D5-749B-3189-1D72060C3825}"/>
                  </a:ext>
                </a:extLst>
              </p:cNvPr>
              <p:cNvCxnSpPr/>
              <p:nvPr/>
            </p:nvCxnSpPr>
            <p:spPr>
              <a:xfrm>
                <a:off x="9338058" y="4698959"/>
                <a:ext cx="0" cy="53438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grpSp>
        <p:sp>
          <p:nvSpPr>
            <p:cNvPr id="77" name="文本框 48">
              <a:extLst>
                <a:ext uri="{FF2B5EF4-FFF2-40B4-BE49-F238E27FC236}">
                  <a16:creationId xmlns:a16="http://schemas.microsoft.com/office/drawing/2014/main" id="{4A0290B3-4CE5-319D-EC72-57A274BF6CBC}"/>
                </a:ext>
              </a:extLst>
            </p:cNvPr>
            <p:cNvSpPr txBox="1">
              <a:spLocks noChangeArrowheads="1"/>
            </p:cNvSpPr>
            <p:nvPr/>
          </p:nvSpPr>
          <p:spPr bwMode="auto">
            <a:xfrm>
              <a:off x="5444442" y="1749908"/>
              <a:ext cx="4521074" cy="36933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lvl="0" algn="just"/>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多维度分层次的结构化评价体系</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8" name="文本框 48">
              <a:extLst>
                <a:ext uri="{FF2B5EF4-FFF2-40B4-BE49-F238E27FC236}">
                  <a16:creationId xmlns:a16="http://schemas.microsoft.com/office/drawing/2014/main" id="{2C1ADDB5-63E6-434D-5FDC-70B78BEEA8DB}"/>
                </a:ext>
              </a:extLst>
            </p:cNvPr>
            <p:cNvSpPr txBox="1">
              <a:spLocks noChangeArrowheads="1"/>
            </p:cNvSpPr>
            <p:nvPr/>
          </p:nvSpPr>
          <p:spPr bwMode="auto">
            <a:xfrm>
              <a:off x="5444442" y="2639355"/>
              <a:ext cx="3633589" cy="1159485"/>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nSpc>
                  <a:spcPct val="150000"/>
                </a:lnSpc>
                <a:defRPr/>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团队发起和招募的创新功能</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eaLnBrk="1" hangingPunct="1">
                <a:lnSpc>
                  <a:spcPct val="150000"/>
                </a:lnSpc>
                <a:defRPr/>
              </a:pPr>
              <a:endParaRPr lang="id-ID" altLang="zh-CN" sz="3200" dirty="0">
                <a:solidFill>
                  <a:srgbClr val="B4C2C5"/>
                </a:solidFill>
                <a:latin typeface="微软雅黑" panose="020B0503020204020204" pitchFamily="34" charset="-122"/>
                <a:ea typeface="微软雅黑" panose="020B0503020204020204" pitchFamily="34" charset="-122"/>
              </a:endParaRPr>
            </a:p>
          </p:txBody>
        </p:sp>
        <p:sp>
          <p:nvSpPr>
            <p:cNvPr id="79" name="文本框 48">
              <a:extLst>
                <a:ext uri="{FF2B5EF4-FFF2-40B4-BE49-F238E27FC236}">
                  <a16:creationId xmlns:a16="http://schemas.microsoft.com/office/drawing/2014/main" id="{63BB35E5-F32D-DDFD-B7C2-5B4212BF41A7}"/>
                </a:ext>
              </a:extLst>
            </p:cNvPr>
            <p:cNvSpPr txBox="1">
              <a:spLocks noChangeArrowheads="1"/>
            </p:cNvSpPr>
            <p:nvPr/>
          </p:nvSpPr>
          <p:spPr bwMode="auto">
            <a:xfrm>
              <a:off x="5444442" y="3722412"/>
              <a:ext cx="4548802" cy="64633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just"/>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高效的信息搜索</a:t>
              </a:r>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和</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一站式的信息获取</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just"/>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80" name="文本框 48">
              <a:extLst>
                <a:ext uri="{FF2B5EF4-FFF2-40B4-BE49-F238E27FC236}">
                  <a16:creationId xmlns:a16="http://schemas.microsoft.com/office/drawing/2014/main" id="{2D7C7FF5-4093-E059-C917-7DEA833EDE43}"/>
                </a:ext>
              </a:extLst>
            </p:cNvPr>
            <p:cNvSpPr txBox="1">
              <a:spLocks noChangeArrowheads="1"/>
            </p:cNvSpPr>
            <p:nvPr/>
          </p:nvSpPr>
          <p:spPr bwMode="auto">
            <a:xfrm>
              <a:off x="5487012" y="4817244"/>
              <a:ext cx="4777402" cy="36933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lvl="0" algn="just"/>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信息共享的平台</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sp>
        <p:nvSpPr>
          <p:cNvPr id="106" name="文本框 105">
            <a:extLst>
              <a:ext uri="{FF2B5EF4-FFF2-40B4-BE49-F238E27FC236}">
                <a16:creationId xmlns:a16="http://schemas.microsoft.com/office/drawing/2014/main" id="{871CA723-8CAE-0736-DED0-EECD2F195ECB}"/>
              </a:ext>
            </a:extLst>
          </p:cNvPr>
          <p:cNvSpPr txBox="1"/>
          <p:nvPr/>
        </p:nvSpPr>
        <p:spPr>
          <a:xfrm>
            <a:off x="-286310" y="360577"/>
            <a:ext cx="4894169" cy="646331"/>
          </a:xfrm>
          <a:prstGeom prst="rect">
            <a:avLst/>
          </a:prstGeom>
          <a:noFill/>
        </p:spPr>
        <p:txBody>
          <a:bodyPr wrap="square" rtlCol="0">
            <a:spAutoFit/>
          </a:bodyPr>
          <a:lstStyle/>
          <a:p>
            <a:pPr algn="ctr"/>
            <a:r>
              <a:rPr lang="zh-CN" altLang="en-US" sz="3600" dirty="0">
                <a:solidFill>
                  <a:srgbClr val="B4C2C5"/>
                </a:solidFill>
                <a:latin typeface="微软雅黑" panose="020B0503020204020204" pitchFamily="34" charset="-122"/>
                <a:ea typeface="微软雅黑" panose="020B0503020204020204" pitchFamily="34" charset="-122"/>
              </a:rPr>
              <a:t>创新点和特色</a:t>
            </a:r>
            <a:endParaRPr lang="id-ID" altLang="zh-CN" sz="3600" dirty="0">
              <a:solidFill>
                <a:srgbClr val="B4C2C5"/>
              </a:solidFill>
              <a:latin typeface="微软雅黑" panose="020B0503020204020204" pitchFamily="34" charset="-122"/>
              <a:ea typeface="微软雅黑" panose="020B0503020204020204" pitchFamily="34" charset="-122"/>
            </a:endParaRPr>
          </a:p>
        </p:txBody>
      </p:sp>
      <p:sp>
        <p:nvSpPr>
          <p:cNvPr id="2" name="椭圆 1">
            <a:extLst>
              <a:ext uri="{FF2B5EF4-FFF2-40B4-BE49-F238E27FC236}">
                <a16:creationId xmlns:a16="http://schemas.microsoft.com/office/drawing/2014/main" id="{72135821-EAA8-2BD6-ADFD-04BEBBCAA128}"/>
              </a:ext>
            </a:extLst>
          </p:cNvPr>
          <p:cNvSpPr/>
          <p:nvPr/>
        </p:nvSpPr>
        <p:spPr>
          <a:xfrm>
            <a:off x="3129787" y="5074564"/>
            <a:ext cx="638208" cy="638208"/>
          </a:xfrm>
          <a:prstGeom prst="ellipse">
            <a:avLst/>
          </a:prstGeom>
          <a:solidFill>
            <a:srgbClr val="B4C2C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微软雅黑" panose="020B0503020204020204" pitchFamily="34" charset="-122"/>
                <a:ea typeface="微软雅黑" panose="020B0503020204020204" pitchFamily="34" charset="-122"/>
              </a:rPr>
              <a:t>5</a:t>
            </a:r>
            <a:endParaRPr lang="zh-CN" altLang="en-US" sz="3200" dirty="0">
              <a:solidFill>
                <a:schemeClr val="bg1"/>
              </a:solidFill>
              <a:latin typeface="微软雅黑" panose="020B0503020204020204" pitchFamily="34" charset="-122"/>
              <a:ea typeface="微软雅黑" panose="020B0503020204020204" pitchFamily="34" charset="-122"/>
            </a:endParaRPr>
          </a:p>
        </p:txBody>
      </p:sp>
      <p:cxnSp>
        <p:nvCxnSpPr>
          <p:cNvPr id="4" name="直接连接符 3">
            <a:extLst>
              <a:ext uri="{FF2B5EF4-FFF2-40B4-BE49-F238E27FC236}">
                <a16:creationId xmlns:a16="http://schemas.microsoft.com/office/drawing/2014/main" id="{DC6FA54C-749D-B434-550B-59127565C386}"/>
              </a:ext>
            </a:extLst>
          </p:cNvPr>
          <p:cNvCxnSpPr>
            <a:cxnSpLocks/>
          </p:cNvCxnSpPr>
          <p:nvPr/>
        </p:nvCxnSpPr>
        <p:spPr>
          <a:xfrm>
            <a:off x="3603612" y="5644370"/>
            <a:ext cx="4018778"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59675F48-9D4D-4486-CF9B-F67431F1B7D5}"/>
              </a:ext>
            </a:extLst>
          </p:cNvPr>
          <p:cNvCxnSpPr/>
          <p:nvPr/>
        </p:nvCxnSpPr>
        <p:spPr>
          <a:xfrm>
            <a:off x="7622390" y="5109984"/>
            <a:ext cx="0" cy="53438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FB38F578-7189-E1C7-2212-EE370D5F9C53}"/>
              </a:ext>
            </a:extLst>
          </p:cNvPr>
          <p:cNvCxnSpPr>
            <a:cxnSpLocks/>
          </p:cNvCxnSpPr>
          <p:nvPr/>
        </p:nvCxnSpPr>
        <p:spPr>
          <a:xfrm flipH="1">
            <a:off x="8123576" y="304715"/>
            <a:ext cx="9125" cy="602974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接连接符 10">
            <a:extLst>
              <a:ext uri="{FF2B5EF4-FFF2-40B4-BE49-F238E27FC236}">
                <a16:creationId xmlns:a16="http://schemas.microsoft.com/office/drawing/2014/main" id="{46FD4825-B90C-617D-57C7-EC6E2DF632B6}"/>
              </a:ext>
            </a:extLst>
          </p:cNvPr>
          <p:cNvCxnSpPr>
            <a:cxnSpLocks/>
          </p:cNvCxnSpPr>
          <p:nvPr/>
        </p:nvCxnSpPr>
        <p:spPr>
          <a:xfrm flipV="1">
            <a:off x="3525571" y="5131422"/>
            <a:ext cx="4105632" cy="2483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35C1979C-E512-73C1-FD2A-738C87441143}"/>
              </a:ext>
            </a:extLst>
          </p:cNvPr>
          <p:cNvSpPr txBox="1"/>
          <p:nvPr/>
        </p:nvSpPr>
        <p:spPr>
          <a:xfrm>
            <a:off x="3758562" y="5225749"/>
            <a:ext cx="3638643" cy="646331"/>
          </a:xfrm>
          <a:prstGeom prst="rect">
            <a:avLst/>
          </a:prstGeom>
          <a:noFill/>
        </p:spPr>
        <p:txBody>
          <a:bodyPr wrap="square" rtlCol="0">
            <a:spAutoFit/>
          </a:bodyPr>
          <a:lstStyle/>
          <a:p>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分角色的用户管理系统</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183641837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anim calcmode="lin" valueType="num">
                                      <p:cBhvr>
                                        <p:cTn id="7" dur="500" fill="hold"/>
                                        <p:tgtEl>
                                          <p:spTgt spid="67"/>
                                        </p:tgtEl>
                                        <p:attrNameLst>
                                          <p:attrName>ppt_w</p:attrName>
                                        </p:attrNameLst>
                                      </p:cBhvr>
                                      <p:tavLst>
                                        <p:tav tm="0">
                                          <p:val>
                                            <p:fltVal val="0"/>
                                          </p:val>
                                        </p:tav>
                                        <p:tav tm="100000">
                                          <p:val>
                                            <p:strVal val="#ppt_w"/>
                                          </p:val>
                                        </p:tav>
                                      </p:tavLst>
                                    </p:anim>
                                    <p:anim calcmode="lin" valueType="num">
                                      <p:cBhvr>
                                        <p:cTn id="8" dur="500" fill="hold"/>
                                        <p:tgtEl>
                                          <p:spTgt spid="67"/>
                                        </p:tgtEl>
                                        <p:attrNameLst>
                                          <p:attrName>ppt_h</p:attrName>
                                        </p:attrNameLst>
                                      </p:cBhvr>
                                      <p:tavLst>
                                        <p:tav tm="0">
                                          <p:val>
                                            <p:fltVal val="0"/>
                                          </p:val>
                                        </p:tav>
                                        <p:tav tm="100000">
                                          <p:val>
                                            <p:strVal val="#ppt_h"/>
                                          </p:val>
                                        </p:tav>
                                      </p:tavLst>
                                    </p:anim>
                                    <p:animEffect transition="in" filter="fade">
                                      <p:cBhvr>
                                        <p:cTn id="9"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sp>
        <p:nvSpPr>
          <p:cNvPr id="4" name="文本框 3">
            <a:extLst>
              <a:ext uri="{FF2B5EF4-FFF2-40B4-BE49-F238E27FC236}">
                <a16:creationId xmlns:a16="http://schemas.microsoft.com/office/drawing/2014/main" id="{17085088-4886-1BD9-8ED5-4780442E8267}"/>
              </a:ext>
            </a:extLst>
          </p:cNvPr>
          <p:cNvSpPr txBox="1"/>
          <p:nvPr/>
        </p:nvSpPr>
        <p:spPr>
          <a:xfrm>
            <a:off x="1425389" y="2031745"/>
            <a:ext cx="8767482" cy="3282950"/>
          </a:xfrm>
          <a:prstGeom prst="rect">
            <a:avLst/>
          </a:prstGeom>
          <a:noFill/>
        </p:spPr>
        <p:txBody>
          <a:bodyPr wrap="square" rtlCol="0">
            <a:spAutoFit/>
          </a:bodyPr>
          <a:lstStyle/>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442800" algn="just">
              <a:lnSpc>
                <a:spcPts val="23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多维度体现在对老师的评价分为教学，竞赛和科研三大维度。这让我们的评价更加全面和客观，避免了从前评价信息主观和片面的问题。</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442800" algn="just">
              <a:lnSpc>
                <a:spcPts val="2300"/>
              </a:lnSpc>
            </a:pPr>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442800" algn="just">
              <a:lnSpc>
                <a:spcPts val="23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分层次体现在三大维度之下还有细分子维度，例如教学维度的评价包含了给分情况，授课质量，课后任务等等，可以让同学们的评论信息更加精准，而不只是一个笼统的没有价值的评价。</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442800"/>
            <a:endParaRPr lang="en-US" altLang="zh-CN" kern="100" dirty="0">
              <a:latin typeface="等线" panose="02010600030101010101" pitchFamily="2" charset="-122"/>
              <a:ea typeface="等线" panose="02010600030101010101" pitchFamily="2" charset="-122"/>
              <a:cs typeface="Times New Roman" panose="02020603050405020304" pitchFamily="18" charset="0"/>
            </a:endParaRPr>
          </a:p>
          <a:p>
            <a:pPr indent="442800"/>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结构化体现在评价不仅有文字评价，还包括了星级评价。星级评价是结构化的数据，所以我们可以对它进行数据的统计，从而挖掘出评价更深的价值。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6" name="文本框 5">
            <a:extLst>
              <a:ext uri="{FF2B5EF4-FFF2-40B4-BE49-F238E27FC236}">
                <a16:creationId xmlns:a16="http://schemas.microsoft.com/office/drawing/2014/main" id="{D6D6F08E-337A-3A03-8CB4-4F87BF092D54}"/>
              </a:ext>
            </a:extLst>
          </p:cNvPr>
          <p:cNvSpPr txBox="1"/>
          <p:nvPr/>
        </p:nvSpPr>
        <p:spPr>
          <a:xfrm>
            <a:off x="3451412" y="1317180"/>
            <a:ext cx="4894169" cy="1015663"/>
          </a:xfrm>
          <a:prstGeom prst="rect">
            <a:avLst/>
          </a:prstGeom>
          <a:noFill/>
        </p:spPr>
        <p:txBody>
          <a:bodyPr wrap="square" rtlCol="0">
            <a:spAutoFit/>
          </a:bodyPr>
          <a:lstStyle/>
          <a:p>
            <a:pPr algn="ctr"/>
            <a:r>
              <a:rPr lang="zh-CN" altLang="zh-CN" sz="2400" dirty="0">
                <a:solidFill>
                  <a:srgbClr val="B4C2C5"/>
                </a:solidFill>
                <a:latin typeface="微软雅黑" panose="020B0503020204020204" pitchFamily="34" charset="-122"/>
                <a:ea typeface="微软雅黑" panose="020B0503020204020204" pitchFamily="34" charset="-122"/>
              </a:rPr>
              <a:t>多维度分层次的结构化评价体系</a:t>
            </a:r>
          </a:p>
          <a:p>
            <a:pPr algn="ctr"/>
            <a:endParaRPr lang="id-ID" altLang="zh-CN" sz="3600" dirty="0">
              <a:solidFill>
                <a:srgbClr val="B4C2C5"/>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9592837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sp>
        <p:nvSpPr>
          <p:cNvPr id="4" name="文本框 3">
            <a:extLst>
              <a:ext uri="{FF2B5EF4-FFF2-40B4-BE49-F238E27FC236}">
                <a16:creationId xmlns:a16="http://schemas.microsoft.com/office/drawing/2014/main" id="{17085088-4886-1BD9-8ED5-4780442E8267}"/>
              </a:ext>
            </a:extLst>
          </p:cNvPr>
          <p:cNvSpPr txBox="1"/>
          <p:nvPr/>
        </p:nvSpPr>
        <p:spPr>
          <a:xfrm>
            <a:off x="1514755" y="1820504"/>
            <a:ext cx="8767482" cy="3890809"/>
          </a:xfrm>
          <a:prstGeom prst="rect">
            <a:avLst/>
          </a:prstGeom>
          <a:noFill/>
        </p:spPr>
        <p:txBody>
          <a:bodyPr wrap="square" rtlCol="0">
            <a:spAutoFit/>
          </a:bodyPr>
          <a:lstStyle/>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ts val="2300"/>
              </a:lnSpc>
            </a:pPr>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竞赛团队的发起：</a:t>
            </a:r>
            <a:r>
              <a:rPr lang="zh-CN" altLang="en-US" kern="100" dirty="0">
                <a:latin typeface="等线" panose="02010600030101010101" pitchFamily="2" charset="-122"/>
                <a:ea typeface="宋体" panose="02010600030101010101" pitchFamily="2" charset="-122"/>
                <a:cs typeface="Times New Roman" panose="02020603050405020304" pitchFamily="18" charset="0"/>
              </a:rPr>
              <a:t>竞赛</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团队发起的功能能够快速匹配竞赛组队的供需信息。</a:t>
            </a:r>
            <a:endPar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endParaRPr>
          </a:p>
          <a:p>
            <a:pPr algn="just">
              <a:lnSpc>
                <a:spcPts val="2300"/>
              </a:lnSpc>
            </a:pP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大部分学校的学生竞赛团队往往都是通过</a:t>
            </a:r>
            <a:r>
              <a:rPr lang="en-US" altLang="zh-CN" sz="1800" kern="100" dirty="0" err="1">
                <a:effectLst/>
                <a:latin typeface="等线" panose="02010600030101010101" pitchFamily="2" charset="-122"/>
                <a:ea typeface="宋体" panose="02010600030101010101" pitchFamily="2" charset="-122"/>
                <a:cs typeface="Times New Roman" panose="02020603050405020304" pitchFamily="18" charset="0"/>
              </a:rPr>
              <a:t>qq</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或者微信等等发布招募信息进行组队。对于发起者，往往需要通过各种群聊广泛发布招募信息才能有回应，而且招募信息很快就会被新的群聊信息覆盖。招募信息的零散也让想要参与的同学难以进行团队的选择。所以点评珈提供了一个平台整合团队招募的信息，从而让竞赛组队不再是痛苦的体验。</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ts val="23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科研</a:t>
            </a:r>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团队</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的招募</a:t>
            </a:r>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：点评珈集合各类方向科研团队信息，对应提供发起科研团队的功能。</a:t>
            </a:r>
            <a:endPar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endParaRPr>
          </a:p>
          <a:p>
            <a:pPr algn="just">
              <a:lnSpc>
                <a:spcPts val="2300"/>
              </a:lnSpc>
            </a:pPr>
            <a:r>
              <a:rPr lang="en-US" altLang="zh-CN" kern="100" dirty="0">
                <a:latin typeface="等线" panose="02010600030101010101" pitchFamily="2" charset="-122"/>
                <a:ea typeface="宋体" panose="02010600030101010101" pitchFamily="2" charset="-122"/>
                <a:cs typeface="Times New Roman" panose="02020603050405020304" pitchFamily="18" charset="0"/>
              </a:rPr>
              <a:t>       </a:t>
            </a:r>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以往</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一般是在老师自己的官网上进行，同样也缺少信息的整合，只能让学生一个个去找，颇费时间和精力。所以我们同样提供了让老师发布招募信息的功能，从而让学生能够快速找到心怡的实验室。</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ts val="2300"/>
              </a:lnSpc>
            </a:pP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6" name="文本框 5">
            <a:extLst>
              <a:ext uri="{FF2B5EF4-FFF2-40B4-BE49-F238E27FC236}">
                <a16:creationId xmlns:a16="http://schemas.microsoft.com/office/drawing/2014/main" id="{D6D6F08E-337A-3A03-8CB4-4F87BF092D54}"/>
              </a:ext>
            </a:extLst>
          </p:cNvPr>
          <p:cNvSpPr txBox="1"/>
          <p:nvPr/>
        </p:nvSpPr>
        <p:spPr>
          <a:xfrm>
            <a:off x="3451412" y="1317180"/>
            <a:ext cx="4894169" cy="461665"/>
          </a:xfrm>
          <a:prstGeom prst="rect">
            <a:avLst/>
          </a:prstGeom>
          <a:noFill/>
        </p:spPr>
        <p:txBody>
          <a:bodyPr wrap="square" rtlCol="0">
            <a:spAutoFit/>
          </a:bodyPr>
          <a:lstStyle/>
          <a:p>
            <a:pPr algn="ctr"/>
            <a:r>
              <a:rPr lang="zh-CN" altLang="zh-CN" sz="2400" dirty="0">
                <a:solidFill>
                  <a:srgbClr val="B4C2C5"/>
                </a:solidFill>
                <a:latin typeface="微软雅黑" panose="020B0503020204020204" pitchFamily="34" charset="-122"/>
                <a:ea typeface="微软雅黑" panose="020B0503020204020204" pitchFamily="34" charset="-122"/>
              </a:rPr>
              <a:t>团队发起和招募的创新功能</a:t>
            </a:r>
          </a:p>
        </p:txBody>
      </p:sp>
    </p:spTree>
    <p:extLst>
      <p:ext uri="{BB962C8B-B14F-4D97-AF65-F5344CB8AC3E}">
        <p14:creationId xmlns:p14="http://schemas.microsoft.com/office/powerpoint/2010/main" val="35537509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sp>
        <p:nvSpPr>
          <p:cNvPr id="4" name="文本框 3">
            <a:extLst>
              <a:ext uri="{FF2B5EF4-FFF2-40B4-BE49-F238E27FC236}">
                <a16:creationId xmlns:a16="http://schemas.microsoft.com/office/drawing/2014/main" id="{17085088-4886-1BD9-8ED5-4780442E8267}"/>
              </a:ext>
            </a:extLst>
          </p:cNvPr>
          <p:cNvSpPr txBox="1"/>
          <p:nvPr/>
        </p:nvSpPr>
        <p:spPr>
          <a:xfrm>
            <a:off x="1425389" y="2088244"/>
            <a:ext cx="8767482" cy="2710999"/>
          </a:xfrm>
          <a:prstGeom prst="rect">
            <a:avLst/>
          </a:prstGeom>
          <a:noFill/>
        </p:spPr>
        <p:txBody>
          <a:bodyPr wrap="square" rtlCol="0">
            <a:spAutoFit/>
          </a:bodyPr>
          <a:lstStyle/>
          <a:p>
            <a:pPr indent="442800"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442800" algn="just">
              <a:lnSpc>
                <a:spcPts val="23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查询方式上，相比于一般的搜索方式，我们提供的是文字查询和标签筛选相结合的方法，让学生能够快速定位有效信息。此外文字查询是模糊匹配，这也让查询信息更加方便快捷。</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442800" algn="just">
              <a:lnSpc>
                <a:spcPts val="2300"/>
              </a:lnSpc>
            </a:pPr>
            <a:endPar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endParaRPr>
          </a:p>
          <a:p>
            <a:pPr indent="442800" algn="just">
              <a:lnSpc>
                <a:spcPts val="23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点评珈提供了一站式的服务，它本身就提供了一些基础信息，包括了老师，竞赛和科研等方面，让学生不需要到各个网站进行查找，提高了信息查询的效率，把信息进行了高效的组织。</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6" name="文本框 5">
            <a:extLst>
              <a:ext uri="{FF2B5EF4-FFF2-40B4-BE49-F238E27FC236}">
                <a16:creationId xmlns:a16="http://schemas.microsoft.com/office/drawing/2014/main" id="{D6D6F08E-337A-3A03-8CB4-4F87BF092D54}"/>
              </a:ext>
            </a:extLst>
          </p:cNvPr>
          <p:cNvSpPr txBox="1"/>
          <p:nvPr/>
        </p:nvSpPr>
        <p:spPr>
          <a:xfrm>
            <a:off x="3021106" y="1523913"/>
            <a:ext cx="5217459" cy="461665"/>
          </a:xfrm>
          <a:prstGeom prst="rect">
            <a:avLst/>
          </a:prstGeom>
          <a:noFill/>
        </p:spPr>
        <p:txBody>
          <a:bodyPr wrap="square" rtlCol="0">
            <a:spAutoFit/>
          </a:bodyPr>
          <a:lstStyle/>
          <a:p>
            <a:pPr algn="ctr"/>
            <a:r>
              <a:rPr lang="zh-CN" altLang="zh-CN" sz="2400" dirty="0">
                <a:solidFill>
                  <a:srgbClr val="B4C2C5"/>
                </a:solidFill>
                <a:latin typeface="微软雅黑" panose="020B0503020204020204" pitchFamily="34" charset="-122"/>
                <a:ea typeface="微软雅黑" panose="020B0503020204020204" pitchFamily="34" charset="-122"/>
              </a:rPr>
              <a:t>高效的信息搜索</a:t>
            </a:r>
            <a:r>
              <a:rPr lang="zh-CN" altLang="en-US" sz="2400" dirty="0">
                <a:solidFill>
                  <a:srgbClr val="B4C2C5"/>
                </a:solidFill>
                <a:latin typeface="微软雅黑" panose="020B0503020204020204" pitchFamily="34" charset="-122"/>
                <a:ea typeface="微软雅黑" panose="020B0503020204020204" pitchFamily="34" charset="-122"/>
              </a:rPr>
              <a:t>和</a:t>
            </a:r>
            <a:r>
              <a:rPr lang="zh-CN" altLang="zh-CN" sz="2400" dirty="0">
                <a:solidFill>
                  <a:srgbClr val="B4C2C5"/>
                </a:solidFill>
                <a:latin typeface="微软雅黑" panose="020B0503020204020204" pitchFamily="34" charset="-122"/>
                <a:ea typeface="微软雅黑" panose="020B0503020204020204" pitchFamily="34" charset="-122"/>
              </a:rPr>
              <a:t>一站式的信息获取</a:t>
            </a:r>
          </a:p>
        </p:txBody>
      </p:sp>
    </p:spTree>
    <p:extLst>
      <p:ext uri="{BB962C8B-B14F-4D97-AF65-F5344CB8AC3E}">
        <p14:creationId xmlns:p14="http://schemas.microsoft.com/office/powerpoint/2010/main" val="327313317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sp>
        <p:nvSpPr>
          <p:cNvPr id="4" name="文本框 3">
            <a:extLst>
              <a:ext uri="{FF2B5EF4-FFF2-40B4-BE49-F238E27FC236}">
                <a16:creationId xmlns:a16="http://schemas.microsoft.com/office/drawing/2014/main" id="{17085088-4886-1BD9-8ED5-4780442E8267}"/>
              </a:ext>
            </a:extLst>
          </p:cNvPr>
          <p:cNvSpPr txBox="1"/>
          <p:nvPr/>
        </p:nvSpPr>
        <p:spPr>
          <a:xfrm>
            <a:off x="1496825" y="2453444"/>
            <a:ext cx="8767482" cy="2121093"/>
          </a:xfrm>
          <a:prstGeom prst="rect">
            <a:avLst/>
          </a:prstGeom>
          <a:noFill/>
        </p:spPr>
        <p:txBody>
          <a:bodyPr wrap="square" rtlCol="0">
            <a:spAutoFit/>
          </a:bodyPr>
          <a:lstStyle/>
          <a:p>
            <a:pPr indent="442800" algn="just">
              <a:lnSpc>
                <a:spcPts val="2300"/>
              </a:lnSpc>
            </a:pPr>
            <a:r>
              <a:rPr lang="zh-CN" altLang="en-US" kern="100" dirty="0">
                <a:latin typeface="等线" panose="02010600030101010101" pitchFamily="2" charset="-122"/>
                <a:ea typeface="宋体" panose="02010600030101010101" pitchFamily="2" charset="-122"/>
                <a:cs typeface="Times New Roman" panose="02020603050405020304" pitchFamily="18" charset="0"/>
              </a:rPr>
              <a:t>点评珈提供评价信息查询功能，评价和信息都是公开共享，减小信息差和信息传播过程中的偏差问题</a:t>
            </a:r>
            <a:r>
              <a:rPr lang="en-US" altLang="zh-CN" kern="100" dirty="0">
                <a:latin typeface="等线" panose="02010600030101010101" pitchFamily="2" charset="-122"/>
                <a:ea typeface="宋体" panose="02010600030101010101" pitchFamily="2" charset="-122"/>
                <a:cs typeface="Times New Roman" panose="02020603050405020304" pitchFamily="18" charset="0"/>
              </a:rPr>
              <a:t> </a:t>
            </a:r>
            <a:r>
              <a:rPr lang="zh-CN" altLang="en-US" kern="100" dirty="0">
                <a:latin typeface="等线" panose="02010600030101010101" pitchFamily="2" charset="-122"/>
                <a:ea typeface="宋体" panose="02010600030101010101" pitchFamily="2" charset="-122"/>
                <a:cs typeface="Times New Roman" panose="02020603050405020304" pitchFamily="18" charset="0"/>
              </a:rPr>
              <a:t>。</a:t>
            </a:r>
            <a:endParaRPr lang="en-US" altLang="zh-CN" kern="100" dirty="0">
              <a:latin typeface="等线" panose="02010600030101010101" pitchFamily="2" charset="-122"/>
              <a:ea typeface="宋体" panose="02010600030101010101" pitchFamily="2" charset="-122"/>
              <a:cs typeface="Times New Roman" panose="02020603050405020304" pitchFamily="18" charset="0"/>
            </a:endParaRPr>
          </a:p>
          <a:p>
            <a:pPr indent="442800" algn="just">
              <a:lnSpc>
                <a:spcPts val="23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武大本身也提供了给学生评教的机会，但是评论内容只有老师可以看见，学生缺乏获取点评信息的途径。在点评珈里面老师和学生都能够看见点评信息，从而实现了老师和学生之间相互的交流以及信息共享。</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6" name="文本框 5">
            <a:extLst>
              <a:ext uri="{FF2B5EF4-FFF2-40B4-BE49-F238E27FC236}">
                <a16:creationId xmlns:a16="http://schemas.microsoft.com/office/drawing/2014/main" id="{D6D6F08E-337A-3A03-8CB4-4F87BF092D54}"/>
              </a:ext>
            </a:extLst>
          </p:cNvPr>
          <p:cNvSpPr txBox="1"/>
          <p:nvPr/>
        </p:nvSpPr>
        <p:spPr>
          <a:xfrm>
            <a:off x="3433482" y="1526594"/>
            <a:ext cx="4894169" cy="461665"/>
          </a:xfrm>
          <a:prstGeom prst="rect">
            <a:avLst/>
          </a:prstGeom>
          <a:noFill/>
        </p:spPr>
        <p:txBody>
          <a:bodyPr wrap="square" rtlCol="0">
            <a:spAutoFit/>
          </a:bodyPr>
          <a:lstStyle/>
          <a:p>
            <a:pPr algn="ctr"/>
            <a:r>
              <a:rPr lang="zh-CN" altLang="zh-CN" sz="2400" dirty="0">
                <a:solidFill>
                  <a:srgbClr val="B4C2C5"/>
                </a:solidFill>
                <a:latin typeface="微软雅黑" panose="020B0503020204020204" pitchFamily="34" charset="-122"/>
                <a:ea typeface="微软雅黑" panose="020B0503020204020204" pitchFamily="34" charset="-122"/>
              </a:rPr>
              <a:t>信息共享的平台</a:t>
            </a:r>
          </a:p>
        </p:txBody>
      </p:sp>
    </p:spTree>
    <p:extLst>
      <p:ext uri="{BB962C8B-B14F-4D97-AF65-F5344CB8AC3E}">
        <p14:creationId xmlns:p14="http://schemas.microsoft.com/office/powerpoint/2010/main" val="220151702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sp>
        <p:nvSpPr>
          <p:cNvPr id="4" name="文本框 3">
            <a:extLst>
              <a:ext uri="{FF2B5EF4-FFF2-40B4-BE49-F238E27FC236}">
                <a16:creationId xmlns:a16="http://schemas.microsoft.com/office/drawing/2014/main" id="{17085088-4886-1BD9-8ED5-4780442E8267}"/>
              </a:ext>
            </a:extLst>
          </p:cNvPr>
          <p:cNvSpPr txBox="1"/>
          <p:nvPr/>
        </p:nvSpPr>
        <p:spPr>
          <a:xfrm>
            <a:off x="1496825" y="2453444"/>
            <a:ext cx="8767482" cy="2380139"/>
          </a:xfrm>
          <a:prstGeom prst="rect">
            <a:avLst/>
          </a:prstGeom>
          <a:noFill/>
        </p:spPr>
        <p:txBody>
          <a:bodyPr wrap="square" rtlCol="0">
            <a:spAutoFit/>
          </a:bodyPr>
          <a:lstStyle/>
          <a:p>
            <a:pPr indent="457200" algn="just">
              <a:lnSpc>
                <a:spcPts val="2300"/>
              </a:lnSpc>
            </a:pP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在点评珈中，不仅学生可以参与进来，老师也可以进行相关信息的发布，获取评价。所以采用分角色的用户管理让老师和同学具有不同的权限，可以保证数据的安全性。比如学生不能发布科研团队的招募信息等等。对于信息的发布管理员也会进行审核。</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457200" algn="just"/>
            <a:r>
              <a:rPr lang="zh-CN" altLang="zh-CN" sz="1800" dirty="0">
                <a:effectLst/>
                <a:ea typeface="宋体" panose="02010600030101010101" pitchFamily="2" charset="-122"/>
                <a:cs typeface="Times New Roman" panose="02020603050405020304" pitchFamily="18" charset="0"/>
              </a:rPr>
              <a:t>对于老师和学生的身份识别，我们采用了邮箱注册的方式进行分辨。因为武大为每一个老师分配了一个武大邮箱，所以在注册的时候可以通过给邮箱发送验证码的方式进行身份的鉴定。武大的学生也是同理。</a:t>
            </a:r>
            <a:r>
              <a:rPr lang="en-US" altLang="zh-CN" sz="1800" kern="100" dirty="0">
                <a:effectLst/>
                <a:latin typeface="宋体"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6" name="文本框 5">
            <a:extLst>
              <a:ext uri="{FF2B5EF4-FFF2-40B4-BE49-F238E27FC236}">
                <a16:creationId xmlns:a16="http://schemas.microsoft.com/office/drawing/2014/main" id="{D6D6F08E-337A-3A03-8CB4-4F87BF092D54}"/>
              </a:ext>
            </a:extLst>
          </p:cNvPr>
          <p:cNvSpPr txBox="1"/>
          <p:nvPr/>
        </p:nvSpPr>
        <p:spPr>
          <a:xfrm>
            <a:off x="3433482" y="1526594"/>
            <a:ext cx="4894169" cy="461665"/>
          </a:xfrm>
          <a:prstGeom prst="rect">
            <a:avLst/>
          </a:prstGeom>
          <a:noFill/>
        </p:spPr>
        <p:txBody>
          <a:bodyPr wrap="square" rtlCol="0">
            <a:spAutoFit/>
          </a:bodyPr>
          <a:lstStyle>
            <a:defPPr>
              <a:defRPr lang="zh-CN"/>
            </a:defPPr>
            <a:lvl1pPr algn="ctr">
              <a:defRPr sz="2400">
                <a:solidFill>
                  <a:srgbClr val="B4C2C5"/>
                </a:solidFill>
                <a:latin typeface="微软雅黑" panose="020B0503020204020204" pitchFamily="34" charset="-122"/>
                <a:ea typeface="微软雅黑" panose="020B0503020204020204" pitchFamily="34" charset="-122"/>
              </a:defRPr>
            </a:lvl1pPr>
          </a:lstStyle>
          <a:p>
            <a:r>
              <a:rPr lang="zh-CN" altLang="zh-CN" dirty="0"/>
              <a:t>分角色的用户管理系统</a:t>
            </a:r>
          </a:p>
        </p:txBody>
      </p:sp>
    </p:spTree>
    <p:extLst>
      <p:ext uri="{BB962C8B-B14F-4D97-AF65-F5344CB8AC3E}">
        <p14:creationId xmlns:p14="http://schemas.microsoft.com/office/powerpoint/2010/main" val="2503338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grpSp>
        <p:nvGrpSpPr>
          <p:cNvPr id="17" name="组合 16">
            <a:extLst>
              <a:ext uri="{FF2B5EF4-FFF2-40B4-BE49-F238E27FC236}">
                <a16:creationId xmlns:a16="http://schemas.microsoft.com/office/drawing/2014/main" id="{B0C2890E-0DD6-4B30-9A9F-C6E36FA26C24}"/>
              </a:ext>
            </a:extLst>
          </p:cNvPr>
          <p:cNvGrpSpPr/>
          <p:nvPr/>
        </p:nvGrpSpPr>
        <p:grpSpPr>
          <a:xfrm>
            <a:off x="3787677" y="2456557"/>
            <a:ext cx="4616648" cy="1944886"/>
            <a:chOff x="1705182" y="2454354"/>
            <a:chExt cx="4616648" cy="1944886"/>
          </a:xfrm>
        </p:grpSpPr>
        <p:sp>
          <p:nvSpPr>
            <p:cNvPr id="19" name="0">
              <a:extLst>
                <a:ext uri="{FF2B5EF4-FFF2-40B4-BE49-F238E27FC236}">
                  <a16:creationId xmlns:a16="http://schemas.microsoft.com/office/drawing/2014/main" id="{7BC2462F-D4BA-4706-AB01-CFBA10EDCB79}"/>
                </a:ext>
              </a:extLst>
            </p:cNvPr>
            <p:cNvSpPr>
              <a:spLocks noChangeArrowheads="1"/>
            </p:cNvSpPr>
            <p:nvPr/>
          </p:nvSpPr>
          <p:spPr bwMode="auto">
            <a:xfrm>
              <a:off x="1705182" y="3475910"/>
              <a:ext cx="461664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defRPr/>
              </a:pPr>
              <a:r>
                <a:rPr lang="zh-CN" altLang="en-US" sz="6000" dirty="0">
                  <a:solidFill>
                    <a:srgbClr val="B4C2C5"/>
                  </a:solidFill>
                  <a:latin typeface="方正稚艺简体" panose="03000509000000000000" pitchFamily="65" charset="-122"/>
                  <a:ea typeface="方正稚艺简体" panose="03000509000000000000" pitchFamily="65" charset="-122"/>
                  <a:cs typeface="hakuyoxingshu7000" panose="02000600000000000000" pitchFamily="2" charset="-122"/>
                </a:rPr>
                <a:t>感谢各位观看</a:t>
              </a:r>
              <a:endParaRPr lang="en-US" altLang="zh-CN" sz="6000" dirty="0">
                <a:solidFill>
                  <a:srgbClr val="B4C2C5"/>
                </a:solidFill>
                <a:latin typeface="方正稚艺简体" panose="03000509000000000000" pitchFamily="65" charset="-122"/>
                <a:ea typeface="方正稚艺简体" panose="03000509000000000000" pitchFamily="65" charset="-122"/>
                <a:cs typeface="hakuyoxingshu7000" panose="02000600000000000000" pitchFamily="2" charset="-122"/>
              </a:endParaRPr>
            </a:p>
          </p:txBody>
        </p:sp>
        <p:sp>
          <p:nvSpPr>
            <p:cNvPr id="21" name="0">
              <a:extLst>
                <a:ext uri="{FF2B5EF4-FFF2-40B4-BE49-F238E27FC236}">
                  <a16:creationId xmlns:a16="http://schemas.microsoft.com/office/drawing/2014/main" id="{2D7A0DC1-6D06-4BD5-B307-0B1CE53CB49E}"/>
                </a:ext>
              </a:extLst>
            </p:cNvPr>
            <p:cNvSpPr>
              <a:spLocks noChangeArrowheads="1"/>
            </p:cNvSpPr>
            <p:nvPr/>
          </p:nvSpPr>
          <p:spPr bwMode="auto">
            <a:xfrm>
              <a:off x="2327146" y="2454354"/>
              <a:ext cx="3372718"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zh-CN" sz="6600" dirty="0">
                  <a:solidFill>
                    <a:srgbClr val="B4C2C5"/>
                  </a:solidFill>
                  <a:latin typeface="方正稚艺简体" panose="03000509000000000000" pitchFamily="65" charset="-122"/>
                  <a:ea typeface="方正稚艺简体" panose="03000509000000000000" pitchFamily="65" charset="-122"/>
                  <a:cs typeface="hakuyoxingshu7000" panose="02000600000000000000" pitchFamily="2" charset="-122"/>
                </a:rPr>
                <a:t>THANK YOU</a:t>
              </a:r>
            </a:p>
          </p:txBody>
        </p:sp>
      </p:grpSp>
    </p:spTree>
    <p:extLst>
      <p:ext uri="{BB962C8B-B14F-4D97-AF65-F5344CB8AC3E}">
        <p14:creationId xmlns:p14="http://schemas.microsoft.com/office/powerpoint/2010/main" val="160639234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Scale>
                                      <p:cBhvr>
                                        <p:cTn id="7" dur="1000" decel="50000" fill="hold">
                                          <p:stCondLst>
                                            <p:cond delay="0"/>
                                          </p:stCondLst>
                                        </p:cTn>
                                        <p:tgtEl>
                                          <p:spTgt spid="1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7"/>
                                        </p:tgtEl>
                                        <p:attrNameLst>
                                          <p:attrName>ppt_x</p:attrName>
                                          <p:attrName>ppt_y</p:attrName>
                                        </p:attrNameLst>
                                      </p:cBhvr>
                                    </p:animMotion>
                                    <p:animEffect transition="in" filter="fade">
                                      <p:cBhvr>
                                        <p:cTn id="9"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grpSp>
        <p:nvGrpSpPr>
          <p:cNvPr id="2" name="组合 1">
            <a:extLst>
              <a:ext uri="{FF2B5EF4-FFF2-40B4-BE49-F238E27FC236}">
                <a16:creationId xmlns:a16="http://schemas.microsoft.com/office/drawing/2014/main" id="{67E4360F-245C-4CBB-8D2E-23D490E71AEC}"/>
              </a:ext>
            </a:extLst>
          </p:cNvPr>
          <p:cNvGrpSpPr/>
          <p:nvPr/>
        </p:nvGrpSpPr>
        <p:grpSpPr>
          <a:xfrm>
            <a:off x="2442238" y="1495531"/>
            <a:ext cx="7307525" cy="3781480"/>
            <a:chOff x="3013701" y="1495531"/>
            <a:chExt cx="7307525" cy="3781480"/>
          </a:xfrm>
        </p:grpSpPr>
        <p:sp>
          <p:nvSpPr>
            <p:cNvPr id="46" name="文本框 45">
              <a:extLst>
                <a:ext uri="{FF2B5EF4-FFF2-40B4-BE49-F238E27FC236}">
                  <a16:creationId xmlns:a16="http://schemas.microsoft.com/office/drawing/2014/main" id="{5DAC089D-766F-4F18-9699-6D5EB2F4C46B}"/>
                </a:ext>
              </a:extLst>
            </p:cNvPr>
            <p:cNvSpPr txBox="1"/>
            <p:nvPr/>
          </p:nvSpPr>
          <p:spPr>
            <a:xfrm>
              <a:off x="3013701" y="2560570"/>
              <a:ext cx="677108" cy="1519056"/>
            </a:xfrm>
            <a:prstGeom prst="rect">
              <a:avLst/>
            </a:prstGeom>
            <a:noFill/>
            <a:ln w="28575">
              <a:solidFill>
                <a:srgbClr val="B4C2C5"/>
              </a:solidFill>
            </a:ln>
          </p:spPr>
          <p:txBody>
            <a:bodyPr vert="eaVert" wrap="square" rtlCol="0">
              <a:spAutoFit/>
            </a:bodyPr>
            <a:lstStyle/>
            <a:p>
              <a:pPr algn="ctr"/>
              <a:r>
                <a:rPr lang="zh-CN" altLang="en-US" sz="3200" dirty="0">
                  <a:solidFill>
                    <a:srgbClr val="B4C2C5"/>
                  </a:solidFill>
                  <a:latin typeface="微软雅黑" panose="020B0503020204020204" pitchFamily="34" charset="-122"/>
                  <a:ea typeface="微软雅黑" panose="020B0503020204020204" pitchFamily="34" charset="-122"/>
                </a:rPr>
                <a:t>目 录</a:t>
              </a:r>
            </a:p>
          </p:txBody>
        </p:sp>
        <p:sp>
          <p:nvSpPr>
            <p:cNvPr id="47" name="椭圆 46">
              <a:extLst>
                <a:ext uri="{FF2B5EF4-FFF2-40B4-BE49-F238E27FC236}">
                  <a16:creationId xmlns:a16="http://schemas.microsoft.com/office/drawing/2014/main" id="{02BF2B24-9FE7-4217-B2D2-0E2418937B90}"/>
                </a:ext>
              </a:extLst>
            </p:cNvPr>
            <p:cNvSpPr/>
            <p:nvPr/>
          </p:nvSpPr>
          <p:spPr>
            <a:xfrm>
              <a:off x="4848804" y="1621629"/>
              <a:ext cx="638208" cy="638208"/>
            </a:xfrm>
            <a:prstGeom prst="ellipse">
              <a:avLst/>
            </a:prstGeom>
            <a:solidFill>
              <a:srgbClr val="B4C2C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nvGrpSpPr>
            <p:cNvPr id="48" name="组合 47">
              <a:extLst>
                <a:ext uri="{FF2B5EF4-FFF2-40B4-BE49-F238E27FC236}">
                  <a16:creationId xmlns:a16="http://schemas.microsoft.com/office/drawing/2014/main" id="{B472435F-A10C-49B2-9F13-3B3846838127}"/>
                </a:ext>
              </a:extLst>
            </p:cNvPr>
            <p:cNvGrpSpPr/>
            <p:nvPr/>
          </p:nvGrpSpPr>
          <p:grpSpPr>
            <a:xfrm>
              <a:off x="5286764" y="1668593"/>
              <a:ext cx="3891536" cy="534386"/>
              <a:chOff x="5273981" y="1668593"/>
              <a:chExt cx="3891536" cy="534386"/>
            </a:xfrm>
          </p:grpSpPr>
          <p:cxnSp>
            <p:nvCxnSpPr>
              <p:cNvPr id="49" name="直接连接符 48">
                <a:extLst>
                  <a:ext uri="{FF2B5EF4-FFF2-40B4-BE49-F238E27FC236}">
                    <a16:creationId xmlns:a16="http://schemas.microsoft.com/office/drawing/2014/main" id="{B6CD1663-FAD0-42CE-A661-C87E3452CD25}"/>
                  </a:ext>
                </a:extLst>
              </p:cNvPr>
              <p:cNvCxnSpPr/>
              <p:nvPr/>
            </p:nvCxnSpPr>
            <p:spPr>
              <a:xfrm>
                <a:off x="5273981" y="1668593"/>
                <a:ext cx="3891536"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50" name="直接连接符 49">
                <a:extLst>
                  <a:ext uri="{FF2B5EF4-FFF2-40B4-BE49-F238E27FC236}">
                    <a16:creationId xmlns:a16="http://schemas.microsoft.com/office/drawing/2014/main" id="{1C8BB2FD-903B-4B65-AA5D-6495A1BF190E}"/>
                  </a:ext>
                </a:extLst>
              </p:cNvPr>
              <p:cNvCxnSpPr/>
              <p:nvPr/>
            </p:nvCxnSpPr>
            <p:spPr>
              <a:xfrm>
                <a:off x="5273981" y="2202979"/>
                <a:ext cx="3891536"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51" name="直接连接符 50">
                <a:extLst>
                  <a:ext uri="{FF2B5EF4-FFF2-40B4-BE49-F238E27FC236}">
                    <a16:creationId xmlns:a16="http://schemas.microsoft.com/office/drawing/2014/main" id="{D2E1EA38-0BBC-485C-AF10-5D4EF079575E}"/>
                  </a:ext>
                </a:extLst>
              </p:cNvPr>
              <p:cNvCxnSpPr/>
              <p:nvPr/>
            </p:nvCxnSpPr>
            <p:spPr>
              <a:xfrm>
                <a:off x="9150274" y="1668593"/>
                <a:ext cx="0" cy="53438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grpSp>
        <p:sp>
          <p:nvSpPr>
            <p:cNvPr id="52" name="椭圆 51">
              <a:extLst>
                <a:ext uri="{FF2B5EF4-FFF2-40B4-BE49-F238E27FC236}">
                  <a16:creationId xmlns:a16="http://schemas.microsoft.com/office/drawing/2014/main" id="{086C169C-366A-461C-9492-807F28F2476E}"/>
                </a:ext>
              </a:extLst>
            </p:cNvPr>
            <p:cNvSpPr/>
            <p:nvPr/>
          </p:nvSpPr>
          <p:spPr>
            <a:xfrm>
              <a:off x="4848804" y="2580890"/>
              <a:ext cx="638208" cy="638208"/>
            </a:xfrm>
            <a:prstGeom prst="ellipse">
              <a:avLst/>
            </a:prstGeom>
            <a:solidFill>
              <a:srgbClr val="B4C2C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nvGrpSpPr>
            <p:cNvPr id="53" name="组合 52">
              <a:extLst>
                <a:ext uri="{FF2B5EF4-FFF2-40B4-BE49-F238E27FC236}">
                  <a16:creationId xmlns:a16="http://schemas.microsoft.com/office/drawing/2014/main" id="{3629A40A-3644-4FAE-86FC-8530E569AE73}"/>
                </a:ext>
              </a:extLst>
            </p:cNvPr>
            <p:cNvGrpSpPr/>
            <p:nvPr/>
          </p:nvGrpSpPr>
          <p:grpSpPr>
            <a:xfrm>
              <a:off x="5286764" y="2627854"/>
              <a:ext cx="3891536" cy="534386"/>
              <a:chOff x="5273981" y="2627854"/>
              <a:chExt cx="3891536" cy="534386"/>
            </a:xfrm>
          </p:grpSpPr>
          <p:cxnSp>
            <p:nvCxnSpPr>
              <p:cNvPr id="54" name="直接连接符 53">
                <a:extLst>
                  <a:ext uri="{FF2B5EF4-FFF2-40B4-BE49-F238E27FC236}">
                    <a16:creationId xmlns:a16="http://schemas.microsoft.com/office/drawing/2014/main" id="{BB57505E-63F2-44BE-9482-211223D8C1A8}"/>
                  </a:ext>
                </a:extLst>
              </p:cNvPr>
              <p:cNvCxnSpPr/>
              <p:nvPr/>
            </p:nvCxnSpPr>
            <p:spPr>
              <a:xfrm>
                <a:off x="5273981" y="2627854"/>
                <a:ext cx="3891536"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55" name="直接连接符 54">
                <a:extLst>
                  <a:ext uri="{FF2B5EF4-FFF2-40B4-BE49-F238E27FC236}">
                    <a16:creationId xmlns:a16="http://schemas.microsoft.com/office/drawing/2014/main" id="{77B2D58E-062E-4A83-B727-D02516D683D8}"/>
                  </a:ext>
                </a:extLst>
              </p:cNvPr>
              <p:cNvCxnSpPr/>
              <p:nvPr/>
            </p:nvCxnSpPr>
            <p:spPr>
              <a:xfrm>
                <a:off x="5273981" y="3162239"/>
                <a:ext cx="3891536"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7CA77049-D5D2-4671-84A3-8AF9217F89BE}"/>
                  </a:ext>
                </a:extLst>
              </p:cNvPr>
              <p:cNvCxnSpPr/>
              <p:nvPr/>
            </p:nvCxnSpPr>
            <p:spPr>
              <a:xfrm>
                <a:off x="9150274" y="2627854"/>
                <a:ext cx="0" cy="53438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grpSp>
        <p:sp>
          <p:nvSpPr>
            <p:cNvPr id="57" name="椭圆 56">
              <a:extLst>
                <a:ext uri="{FF2B5EF4-FFF2-40B4-BE49-F238E27FC236}">
                  <a16:creationId xmlns:a16="http://schemas.microsoft.com/office/drawing/2014/main" id="{1D4C470E-4FAA-440A-B574-6C63B245AF45}"/>
                </a:ext>
              </a:extLst>
            </p:cNvPr>
            <p:cNvSpPr/>
            <p:nvPr/>
          </p:nvSpPr>
          <p:spPr>
            <a:xfrm>
              <a:off x="4848804" y="3600100"/>
              <a:ext cx="638208" cy="638208"/>
            </a:xfrm>
            <a:prstGeom prst="ellipse">
              <a:avLst/>
            </a:prstGeom>
            <a:solidFill>
              <a:srgbClr val="B4C2C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nvGrpSpPr>
            <p:cNvPr id="58" name="组合 57">
              <a:extLst>
                <a:ext uri="{FF2B5EF4-FFF2-40B4-BE49-F238E27FC236}">
                  <a16:creationId xmlns:a16="http://schemas.microsoft.com/office/drawing/2014/main" id="{4C7CD2FC-A18C-4F5E-9CC1-CDEEA92B4743}"/>
                </a:ext>
              </a:extLst>
            </p:cNvPr>
            <p:cNvGrpSpPr/>
            <p:nvPr/>
          </p:nvGrpSpPr>
          <p:grpSpPr>
            <a:xfrm>
              <a:off x="5286764" y="3647063"/>
              <a:ext cx="3891536" cy="534386"/>
              <a:chOff x="5273981" y="3647063"/>
              <a:chExt cx="3891536" cy="534386"/>
            </a:xfrm>
          </p:grpSpPr>
          <p:cxnSp>
            <p:nvCxnSpPr>
              <p:cNvPr id="59" name="直接连接符 58">
                <a:extLst>
                  <a:ext uri="{FF2B5EF4-FFF2-40B4-BE49-F238E27FC236}">
                    <a16:creationId xmlns:a16="http://schemas.microsoft.com/office/drawing/2014/main" id="{EC717A7E-00BA-47BC-8E61-28BAC5F32A76}"/>
                  </a:ext>
                </a:extLst>
              </p:cNvPr>
              <p:cNvCxnSpPr/>
              <p:nvPr/>
            </p:nvCxnSpPr>
            <p:spPr>
              <a:xfrm>
                <a:off x="5273981" y="3647063"/>
                <a:ext cx="3891536"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A9B62223-823C-4C09-BC55-8648A5711BBD}"/>
                  </a:ext>
                </a:extLst>
              </p:cNvPr>
              <p:cNvCxnSpPr/>
              <p:nvPr/>
            </p:nvCxnSpPr>
            <p:spPr>
              <a:xfrm>
                <a:off x="5273981" y="4181449"/>
                <a:ext cx="3891536"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E2223723-3266-4501-8602-2A617F979103}"/>
                  </a:ext>
                </a:extLst>
              </p:cNvPr>
              <p:cNvCxnSpPr/>
              <p:nvPr/>
            </p:nvCxnSpPr>
            <p:spPr>
              <a:xfrm>
                <a:off x="9150274" y="3647063"/>
                <a:ext cx="0" cy="53438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grpSp>
        <p:sp>
          <p:nvSpPr>
            <p:cNvPr id="62" name="椭圆 61">
              <a:extLst>
                <a:ext uri="{FF2B5EF4-FFF2-40B4-BE49-F238E27FC236}">
                  <a16:creationId xmlns:a16="http://schemas.microsoft.com/office/drawing/2014/main" id="{BB82869C-E381-4485-A3D3-479CAF79F47D}"/>
                </a:ext>
              </a:extLst>
            </p:cNvPr>
            <p:cNvSpPr/>
            <p:nvPr/>
          </p:nvSpPr>
          <p:spPr>
            <a:xfrm>
              <a:off x="4848804" y="4638803"/>
              <a:ext cx="638208" cy="638208"/>
            </a:xfrm>
            <a:prstGeom prst="ellipse">
              <a:avLst/>
            </a:prstGeom>
            <a:solidFill>
              <a:srgbClr val="B4C2C5"/>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bg1"/>
                  </a:solidFill>
                  <a:latin typeface="微软雅黑" panose="020B0503020204020204" pitchFamily="34" charset="-122"/>
                  <a:ea typeface="微软雅黑" panose="020B0503020204020204" pitchFamily="34" charset="-122"/>
                </a:rPr>
                <a:t>4</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nvGrpSpPr>
            <p:cNvPr id="63" name="组合 62">
              <a:extLst>
                <a:ext uri="{FF2B5EF4-FFF2-40B4-BE49-F238E27FC236}">
                  <a16:creationId xmlns:a16="http://schemas.microsoft.com/office/drawing/2014/main" id="{8813A9F1-15E5-4D7C-B421-1FC5B367393A}"/>
                </a:ext>
              </a:extLst>
            </p:cNvPr>
            <p:cNvGrpSpPr/>
            <p:nvPr/>
          </p:nvGrpSpPr>
          <p:grpSpPr>
            <a:xfrm>
              <a:off x="5286764" y="4685767"/>
              <a:ext cx="3891536" cy="534386"/>
              <a:chOff x="5273981" y="4685767"/>
              <a:chExt cx="3891536" cy="534386"/>
            </a:xfrm>
          </p:grpSpPr>
          <p:cxnSp>
            <p:nvCxnSpPr>
              <p:cNvPr id="64" name="直接连接符 63">
                <a:extLst>
                  <a:ext uri="{FF2B5EF4-FFF2-40B4-BE49-F238E27FC236}">
                    <a16:creationId xmlns:a16="http://schemas.microsoft.com/office/drawing/2014/main" id="{FCB4F774-E4E3-4631-9A96-99E84663A215}"/>
                  </a:ext>
                </a:extLst>
              </p:cNvPr>
              <p:cNvCxnSpPr/>
              <p:nvPr/>
            </p:nvCxnSpPr>
            <p:spPr>
              <a:xfrm>
                <a:off x="5273981" y="4685767"/>
                <a:ext cx="3891536"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1B1EF2C-B195-42D4-9F31-17BE975623AA}"/>
                  </a:ext>
                </a:extLst>
              </p:cNvPr>
              <p:cNvCxnSpPr/>
              <p:nvPr/>
            </p:nvCxnSpPr>
            <p:spPr>
              <a:xfrm>
                <a:off x="5273981" y="5220152"/>
                <a:ext cx="3891536" cy="0"/>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cxnSp>
            <p:nvCxnSpPr>
              <p:cNvPr id="66" name="直接连接符 65">
                <a:extLst>
                  <a:ext uri="{FF2B5EF4-FFF2-40B4-BE49-F238E27FC236}">
                    <a16:creationId xmlns:a16="http://schemas.microsoft.com/office/drawing/2014/main" id="{071E8DBC-3088-4B72-B928-2C8068D3DCCE}"/>
                  </a:ext>
                </a:extLst>
              </p:cNvPr>
              <p:cNvCxnSpPr/>
              <p:nvPr/>
            </p:nvCxnSpPr>
            <p:spPr>
              <a:xfrm>
                <a:off x="9150274" y="4685767"/>
                <a:ext cx="0" cy="534386"/>
              </a:xfrm>
              <a:prstGeom prst="line">
                <a:avLst/>
              </a:prstGeom>
              <a:solidFill>
                <a:srgbClr val="F28A72"/>
              </a:solidFill>
              <a:ln w="28575">
                <a:solidFill>
                  <a:srgbClr val="B4C2C5"/>
                </a:solidFill>
              </a:ln>
            </p:spPr>
            <p:style>
              <a:lnRef idx="1">
                <a:schemeClr val="accent1"/>
              </a:lnRef>
              <a:fillRef idx="0">
                <a:schemeClr val="accent1"/>
              </a:fillRef>
              <a:effectRef idx="0">
                <a:schemeClr val="accent1"/>
              </a:effectRef>
              <a:fontRef idx="minor">
                <a:schemeClr val="tx1"/>
              </a:fontRef>
            </p:style>
          </p:cxnSp>
        </p:grpSp>
        <p:sp>
          <p:nvSpPr>
            <p:cNvPr id="67" name="文本框 48">
              <a:extLst>
                <a:ext uri="{FF2B5EF4-FFF2-40B4-BE49-F238E27FC236}">
                  <a16:creationId xmlns:a16="http://schemas.microsoft.com/office/drawing/2014/main" id="{9DA5C9FB-9C20-447B-B33F-D37FE6398ECD}"/>
                </a:ext>
              </a:extLst>
            </p:cNvPr>
            <p:cNvSpPr txBox="1">
              <a:spLocks noChangeArrowheads="1"/>
            </p:cNvSpPr>
            <p:nvPr/>
          </p:nvSpPr>
          <p:spPr bwMode="auto">
            <a:xfrm>
              <a:off x="5543824" y="1495531"/>
              <a:ext cx="1904726" cy="7439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eaLnBrk="1" hangingPunct="1">
                <a:lnSpc>
                  <a:spcPct val="150000"/>
                </a:lnSpc>
                <a:defRPr/>
              </a:pPr>
              <a:r>
                <a:rPr lang="zh-CN" altLang="en-US" sz="3200" dirty="0">
                  <a:solidFill>
                    <a:srgbClr val="B4C2C5"/>
                  </a:solidFill>
                  <a:latin typeface="微软雅黑" panose="020B0503020204020204" pitchFamily="34" charset="-122"/>
                  <a:ea typeface="微软雅黑" panose="020B0503020204020204" pitchFamily="34" charset="-122"/>
                </a:rPr>
                <a:t>选题动机</a:t>
              </a:r>
              <a:endParaRPr lang="id-ID" altLang="zh-CN" sz="3200" dirty="0">
                <a:solidFill>
                  <a:srgbClr val="B4C2C5"/>
                </a:solidFill>
                <a:latin typeface="微软雅黑" panose="020B0503020204020204" pitchFamily="34" charset="-122"/>
                <a:ea typeface="微软雅黑" panose="020B0503020204020204" pitchFamily="34" charset="-122"/>
              </a:endParaRPr>
            </a:p>
          </p:txBody>
        </p:sp>
        <p:sp>
          <p:nvSpPr>
            <p:cNvPr id="68" name="文本框 48">
              <a:extLst>
                <a:ext uri="{FF2B5EF4-FFF2-40B4-BE49-F238E27FC236}">
                  <a16:creationId xmlns:a16="http://schemas.microsoft.com/office/drawing/2014/main" id="{57133836-8CE2-429A-8F3A-E7F04DAC0AC3}"/>
                </a:ext>
              </a:extLst>
            </p:cNvPr>
            <p:cNvSpPr txBox="1">
              <a:spLocks noChangeArrowheads="1"/>
            </p:cNvSpPr>
            <p:nvPr/>
          </p:nvSpPr>
          <p:spPr bwMode="auto">
            <a:xfrm>
              <a:off x="5544711" y="2439358"/>
              <a:ext cx="2704107" cy="7439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eaLnBrk="1" hangingPunct="1">
                <a:lnSpc>
                  <a:spcPct val="150000"/>
                </a:lnSpc>
                <a:defRPr/>
              </a:pPr>
              <a:r>
                <a:rPr lang="zh-CN" altLang="en-US" sz="3200" dirty="0">
                  <a:solidFill>
                    <a:srgbClr val="B4C2C5"/>
                  </a:solidFill>
                  <a:latin typeface="微软雅黑" panose="020B0503020204020204" pitchFamily="34" charset="-122"/>
                  <a:ea typeface="微软雅黑" panose="020B0503020204020204" pitchFamily="34" charset="-122"/>
                </a:rPr>
                <a:t>软件功能</a:t>
              </a:r>
              <a:endParaRPr lang="id-ID" altLang="zh-CN" sz="3200" dirty="0">
                <a:solidFill>
                  <a:srgbClr val="B4C2C5"/>
                </a:solidFill>
                <a:latin typeface="微软雅黑" panose="020B0503020204020204" pitchFamily="34" charset="-122"/>
                <a:ea typeface="微软雅黑" panose="020B0503020204020204" pitchFamily="34" charset="-122"/>
              </a:endParaRPr>
            </a:p>
          </p:txBody>
        </p:sp>
        <p:sp>
          <p:nvSpPr>
            <p:cNvPr id="69" name="文本框 48">
              <a:extLst>
                <a:ext uri="{FF2B5EF4-FFF2-40B4-BE49-F238E27FC236}">
                  <a16:creationId xmlns:a16="http://schemas.microsoft.com/office/drawing/2014/main" id="{3C9FDBCD-268C-42A2-B67C-EBCB40BAD162}"/>
                </a:ext>
              </a:extLst>
            </p:cNvPr>
            <p:cNvSpPr txBox="1">
              <a:spLocks noChangeArrowheads="1"/>
            </p:cNvSpPr>
            <p:nvPr/>
          </p:nvSpPr>
          <p:spPr bwMode="auto">
            <a:xfrm>
              <a:off x="5516096" y="3442975"/>
              <a:ext cx="4548802" cy="7439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eaLnBrk="1" hangingPunct="1">
                <a:lnSpc>
                  <a:spcPct val="150000"/>
                </a:lnSpc>
                <a:defRPr/>
              </a:pPr>
              <a:r>
                <a:rPr lang="zh-CN" altLang="en-US" sz="3200" dirty="0">
                  <a:solidFill>
                    <a:srgbClr val="B4C2C5"/>
                  </a:solidFill>
                  <a:latin typeface="微软雅黑" panose="020B0503020204020204" pitchFamily="34" charset="-122"/>
                  <a:ea typeface="微软雅黑" panose="020B0503020204020204" pitchFamily="34" charset="-122"/>
                </a:rPr>
                <a:t>技术路线</a:t>
              </a:r>
              <a:endParaRPr lang="id-ID" altLang="zh-CN" sz="3200" dirty="0">
                <a:solidFill>
                  <a:srgbClr val="B4C2C5"/>
                </a:solidFill>
                <a:latin typeface="微软雅黑" panose="020B0503020204020204" pitchFamily="34" charset="-122"/>
                <a:ea typeface="微软雅黑" panose="020B0503020204020204" pitchFamily="34" charset="-122"/>
              </a:endParaRPr>
            </a:p>
          </p:txBody>
        </p:sp>
        <p:sp>
          <p:nvSpPr>
            <p:cNvPr id="70" name="文本框 48">
              <a:extLst>
                <a:ext uri="{FF2B5EF4-FFF2-40B4-BE49-F238E27FC236}">
                  <a16:creationId xmlns:a16="http://schemas.microsoft.com/office/drawing/2014/main" id="{32E5C667-2B1F-484B-BF61-B4C68ED1B6D0}"/>
                </a:ext>
              </a:extLst>
            </p:cNvPr>
            <p:cNvSpPr txBox="1">
              <a:spLocks noChangeArrowheads="1"/>
            </p:cNvSpPr>
            <p:nvPr/>
          </p:nvSpPr>
          <p:spPr bwMode="auto">
            <a:xfrm>
              <a:off x="5543824" y="4486182"/>
              <a:ext cx="4777402" cy="743986"/>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eaLnBrk="1" hangingPunct="1">
                <a:lnSpc>
                  <a:spcPct val="150000"/>
                </a:lnSpc>
                <a:defRPr/>
              </a:pPr>
              <a:r>
                <a:rPr lang="zh-CN" altLang="en-US" sz="3200" dirty="0">
                  <a:solidFill>
                    <a:srgbClr val="B4C2C5"/>
                  </a:solidFill>
                  <a:latin typeface="微软雅黑" panose="020B0503020204020204" pitchFamily="34" charset="-122"/>
                  <a:ea typeface="微软雅黑" panose="020B0503020204020204" pitchFamily="34" charset="-122"/>
                </a:rPr>
                <a:t>创新点和特色</a:t>
              </a:r>
              <a:endParaRPr lang="id-ID" altLang="zh-CN" sz="3200" dirty="0">
                <a:solidFill>
                  <a:srgbClr val="B4C2C5"/>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26428521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grpSp>
        <p:nvGrpSpPr>
          <p:cNvPr id="34" name="组合 33">
            <a:extLst>
              <a:ext uri="{FF2B5EF4-FFF2-40B4-BE49-F238E27FC236}">
                <a16:creationId xmlns:a16="http://schemas.microsoft.com/office/drawing/2014/main" id="{4FDF5322-EB07-4E8B-AC2B-DEA4834DBC12}"/>
              </a:ext>
            </a:extLst>
          </p:cNvPr>
          <p:cNvGrpSpPr/>
          <p:nvPr/>
        </p:nvGrpSpPr>
        <p:grpSpPr>
          <a:xfrm>
            <a:off x="3964641" y="1990583"/>
            <a:ext cx="4262718" cy="2569057"/>
            <a:chOff x="3964641" y="2057465"/>
            <a:chExt cx="4262718" cy="2569057"/>
          </a:xfrm>
        </p:grpSpPr>
        <p:grpSp>
          <p:nvGrpSpPr>
            <p:cNvPr id="35" name="组合 34">
              <a:extLst>
                <a:ext uri="{FF2B5EF4-FFF2-40B4-BE49-F238E27FC236}">
                  <a16:creationId xmlns:a16="http://schemas.microsoft.com/office/drawing/2014/main" id="{44AB731F-8BC9-4090-87D0-D40A5F7F2CCE}"/>
                </a:ext>
              </a:extLst>
            </p:cNvPr>
            <p:cNvGrpSpPr/>
            <p:nvPr/>
          </p:nvGrpSpPr>
          <p:grpSpPr>
            <a:xfrm>
              <a:off x="5185490" y="2057465"/>
              <a:ext cx="1666220" cy="1460222"/>
              <a:chOff x="5374615" y="2451808"/>
              <a:chExt cx="1287969" cy="1128736"/>
            </a:xfrm>
          </p:grpSpPr>
          <p:sp>
            <p:nvSpPr>
              <p:cNvPr id="38" name="椭圆 37">
                <a:extLst>
                  <a:ext uri="{FF2B5EF4-FFF2-40B4-BE49-F238E27FC236}">
                    <a16:creationId xmlns:a16="http://schemas.microsoft.com/office/drawing/2014/main" id="{B7B8E321-1471-400C-8783-8D40381EF283}"/>
                  </a:ext>
                </a:extLst>
              </p:cNvPr>
              <p:cNvSpPr/>
              <p:nvPr/>
            </p:nvSpPr>
            <p:spPr>
              <a:xfrm>
                <a:off x="5515376" y="2451808"/>
                <a:ext cx="1033342" cy="1033342"/>
              </a:xfrm>
              <a:prstGeom prst="ellipse">
                <a:avLst/>
              </a:prstGeom>
              <a:solidFill>
                <a:srgbClr val="B4C2C5"/>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6BC066"/>
                  </a:solidFill>
                  <a:latin typeface="微软雅黑" panose="020B0503020204020204" pitchFamily="34" charset="-122"/>
                  <a:ea typeface="微软雅黑" panose="020B0503020204020204" pitchFamily="34" charset="-122"/>
                </a:endParaRPr>
              </a:p>
            </p:txBody>
          </p:sp>
          <p:sp>
            <p:nvSpPr>
              <p:cNvPr id="39" name="文本框 3">
                <a:extLst>
                  <a:ext uri="{FF2B5EF4-FFF2-40B4-BE49-F238E27FC236}">
                    <a16:creationId xmlns:a16="http://schemas.microsoft.com/office/drawing/2014/main" id="{F14D72DB-3FB5-4846-A938-4645042FE0F7}"/>
                  </a:ext>
                </a:extLst>
              </p:cNvPr>
              <p:cNvSpPr txBox="1">
                <a:spLocks noChangeArrowheads="1"/>
              </p:cNvSpPr>
              <p:nvPr/>
            </p:nvSpPr>
            <p:spPr bwMode="auto">
              <a:xfrm>
                <a:off x="5401509" y="2641333"/>
                <a:ext cx="1261075"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800" b="1" dirty="0">
                    <a:solidFill>
                      <a:schemeClr val="bg1"/>
                    </a:solidFill>
                    <a:latin typeface="微软雅黑" panose="020B0503020204020204" pitchFamily="34" charset="-122"/>
                    <a:ea typeface="微软雅黑" panose="020B0503020204020204" pitchFamily="34" charset="-122"/>
                  </a:rPr>
                  <a:t>01</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40" name="Freeform 8">
                <a:extLst>
                  <a:ext uri="{FF2B5EF4-FFF2-40B4-BE49-F238E27FC236}">
                    <a16:creationId xmlns:a16="http://schemas.microsoft.com/office/drawing/2014/main" id="{DC77B449-000D-4CA8-B023-B20560C9149B}"/>
                  </a:ext>
                </a:extLst>
              </p:cNvPr>
              <p:cNvSpPr>
                <a:spLocks/>
              </p:cNvSpPr>
              <p:nvPr/>
            </p:nvSpPr>
            <p:spPr bwMode="auto">
              <a:xfrm>
                <a:off x="5374615" y="2942332"/>
                <a:ext cx="1261076" cy="638212"/>
              </a:xfrm>
              <a:custGeom>
                <a:avLst/>
                <a:gdLst>
                  <a:gd name="T0" fmla="*/ 1549562246 w 3963"/>
                  <a:gd name="T1" fmla="*/ 0 h 1997"/>
                  <a:gd name="T2" fmla="*/ 1549562246 w 3963"/>
                  <a:gd name="T3" fmla="*/ 6310189 h 1997"/>
                  <a:gd name="T4" fmla="*/ 774976531 w 3963"/>
                  <a:gd name="T5" fmla="*/ 787596152 h 1997"/>
                  <a:gd name="T6" fmla="*/ 0 w 3963"/>
                  <a:gd name="T7" fmla="*/ 6310189 h 199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63" h="1997">
                    <a:moveTo>
                      <a:pt x="3963" y="0"/>
                    </a:moveTo>
                    <a:cubicBezTo>
                      <a:pt x="3963" y="5"/>
                      <a:pt x="3963" y="11"/>
                      <a:pt x="3963" y="16"/>
                    </a:cubicBezTo>
                    <a:cubicBezTo>
                      <a:pt x="3963" y="1110"/>
                      <a:pt x="3076" y="1997"/>
                      <a:pt x="1982" y="1997"/>
                    </a:cubicBezTo>
                    <a:cubicBezTo>
                      <a:pt x="888" y="1997"/>
                      <a:pt x="0" y="1110"/>
                      <a:pt x="0" y="16"/>
                    </a:cubicBezTo>
                  </a:path>
                </a:pathLst>
              </a:custGeom>
              <a:noFill/>
              <a:ln w="38100" cap="flat" cmpd="sng">
                <a:solidFill>
                  <a:srgbClr val="B4C2C5"/>
                </a:solidFill>
                <a:prstDash val="dash"/>
                <a:round/>
                <a:headEnd/>
                <a:tailEnd/>
              </a:ln>
              <a:extLst>
                <a:ext uri="{909E8E84-426E-40DD-AFC4-6F175D3DCCD1}">
                  <a14:hiddenFill xmlns:a14="http://schemas.microsoft.com/office/drawing/2010/main">
                    <a:solidFill>
                      <a:srgbClr val="FFFFFF"/>
                    </a:solid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a:p>
            </p:txBody>
          </p:sp>
        </p:grpSp>
        <p:sp>
          <p:nvSpPr>
            <p:cNvPr id="36" name="文本框 35">
              <a:extLst>
                <a:ext uri="{FF2B5EF4-FFF2-40B4-BE49-F238E27FC236}">
                  <a16:creationId xmlns:a16="http://schemas.microsoft.com/office/drawing/2014/main" id="{1CF2A6A3-1EBA-4834-9D99-E90D44123C7C}"/>
                </a:ext>
              </a:extLst>
            </p:cNvPr>
            <p:cNvSpPr txBox="1"/>
            <p:nvPr/>
          </p:nvSpPr>
          <p:spPr>
            <a:xfrm>
              <a:off x="3964641" y="3610859"/>
              <a:ext cx="4262718" cy="1015663"/>
            </a:xfrm>
            <a:prstGeom prst="rect">
              <a:avLst/>
            </a:prstGeom>
            <a:noFill/>
          </p:spPr>
          <p:txBody>
            <a:bodyPr wrap="square" rtlCol="0">
              <a:spAutoFit/>
            </a:bodyPr>
            <a:lstStyle/>
            <a:p>
              <a:pPr algn="ctr"/>
              <a:r>
                <a:rPr lang="zh-CN" altLang="en-US" sz="6000" spc="600" dirty="0">
                  <a:solidFill>
                    <a:srgbClr val="B4C2C5"/>
                  </a:solidFill>
                  <a:latin typeface="微软雅黑" panose="020B0503020204020204" pitchFamily="34" charset="-122"/>
                  <a:ea typeface="微软雅黑" panose="020B0503020204020204" pitchFamily="34" charset="-122"/>
                </a:rPr>
                <a:t>选题动机</a:t>
              </a:r>
            </a:p>
          </p:txBody>
        </p:sp>
      </p:grpSp>
    </p:spTree>
    <p:extLst>
      <p:ext uri="{BB962C8B-B14F-4D97-AF65-F5344CB8AC3E}">
        <p14:creationId xmlns:p14="http://schemas.microsoft.com/office/powerpoint/2010/main" val="13522765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ppt_w</p:attrName>
                                        </p:attrNameLst>
                                      </p:cBhvr>
                                      <p:tavLst>
                                        <p:tav tm="0">
                                          <p:val>
                                            <p:fltVal val="0"/>
                                          </p:val>
                                        </p:tav>
                                        <p:tav tm="100000">
                                          <p:val>
                                            <p:strVal val="#ppt_w"/>
                                          </p:val>
                                        </p:tav>
                                      </p:tavLst>
                                    </p:anim>
                                    <p:anim calcmode="lin" valueType="num">
                                      <p:cBhvr>
                                        <p:cTn id="8" dur="500" fill="hold"/>
                                        <p:tgtEl>
                                          <p:spTgt spid="34"/>
                                        </p:tgtEl>
                                        <p:attrNameLst>
                                          <p:attrName>ppt_h</p:attrName>
                                        </p:attrNameLst>
                                      </p:cBhvr>
                                      <p:tavLst>
                                        <p:tav tm="0">
                                          <p:val>
                                            <p:fltVal val="0"/>
                                          </p:val>
                                        </p:tav>
                                        <p:tav tm="100000">
                                          <p:val>
                                            <p:strVal val="#ppt_h"/>
                                          </p:val>
                                        </p:tav>
                                      </p:tavLst>
                                    </p:anim>
                                    <p:animEffect transition="in" filter="fade">
                                      <p:cBhvr>
                                        <p:cTn id="9"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89E2549A-9D2E-4BDF-9772-688184A93BA9}"/>
              </a:ext>
            </a:extLst>
          </p:cNvPr>
          <p:cNvGrpSpPr/>
          <p:nvPr/>
        </p:nvGrpSpPr>
        <p:grpSpPr>
          <a:xfrm>
            <a:off x="367514" y="330112"/>
            <a:ext cx="724644" cy="722736"/>
            <a:chOff x="4750828" y="1491255"/>
            <a:chExt cx="724644" cy="722736"/>
          </a:xfrm>
        </p:grpSpPr>
        <p:sp>
          <p:nvSpPr>
            <p:cNvPr id="5" name="Oval 5">
              <a:extLst>
                <a:ext uri="{FF2B5EF4-FFF2-40B4-BE49-F238E27FC236}">
                  <a16:creationId xmlns:a16="http://schemas.microsoft.com/office/drawing/2014/main" id="{2EA1FABE-2223-4A84-87D7-B12FD1DB5145}"/>
                </a:ext>
              </a:extLst>
            </p:cNvPr>
            <p:cNvSpPr>
              <a:spLocks noChangeArrowheads="1"/>
            </p:cNvSpPr>
            <p:nvPr/>
          </p:nvSpPr>
          <p:spPr bwMode="auto">
            <a:xfrm>
              <a:off x="4750828" y="1491255"/>
              <a:ext cx="724644" cy="722736"/>
            </a:xfrm>
            <a:prstGeom prst="ellipse">
              <a:avLst/>
            </a:prstGeom>
            <a:noFill/>
            <a:ln w="57150">
              <a:solidFill>
                <a:srgbClr val="B4C2C5"/>
              </a:solid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000">
                <a:solidFill>
                  <a:srgbClr val="B4C2C5"/>
                </a:solidFill>
              </a:endParaRPr>
            </a:p>
          </p:txBody>
        </p:sp>
        <p:sp>
          <p:nvSpPr>
            <p:cNvPr id="6" name="TextBox 14">
              <a:extLst>
                <a:ext uri="{FF2B5EF4-FFF2-40B4-BE49-F238E27FC236}">
                  <a16:creationId xmlns:a16="http://schemas.microsoft.com/office/drawing/2014/main" id="{11F14E2C-B1E8-4272-929B-C421D67C4455}"/>
                </a:ext>
              </a:extLst>
            </p:cNvPr>
            <p:cNvSpPr txBox="1">
              <a:spLocks noChangeArrowheads="1"/>
            </p:cNvSpPr>
            <p:nvPr/>
          </p:nvSpPr>
          <p:spPr bwMode="auto">
            <a:xfrm>
              <a:off x="4810823" y="1591013"/>
              <a:ext cx="627095" cy="52322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r>
                <a:rPr lang="en-US" altLang="zh-CN" sz="2800" dirty="0">
                  <a:solidFill>
                    <a:srgbClr val="B4C2C5"/>
                  </a:solidFill>
                  <a:latin typeface="微软雅黑" panose="020B0503020204020204" pitchFamily="34" charset="-122"/>
                  <a:ea typeface="微软雅黑" panose="020B0503020204020204" pitchFamily="34" charset="-122"/>
                </a:rPr>
                <a:t>01</a:t>
              </a:r>
              <a:endParaRPr lang="zh-CN" altLang="en-US" sz="2800" dirty="0">
                <a:solidFill>
                  <a:srgbClr val="B4C2C5"/>
                </a:solidFill>
                <a:latin typeface="微软雅黑" panose="020B0503020204020204" pitchFamily="34" charset="-122"/>
                <a:ea typeface="微软雅黑" panose="020B0503020204020204" pitchFamily="34" charset="-122"/>
              </a:endParaRPr>
            </a:p>
          </p:txBody>
        </p:sp>
      </p:grpSp>
      <p:sp>
        <p:nvSpPr>
          <p:cNvPr id="8" name="文本框 7">
            <a:extLst>
              <a:ext uri="{FF2B5EF4-FFF2-40B4-BE49-F238E27FC236}">
                <a16:creationId xmlns:a16="http://schemas.microsoft.com/office/drawing/2014/main" id="{EB0A9882-8246-48C5-B32F-EFDC5D2D7511}"/>
              </a:ext>
            </a:extLst>
          </p:cNvPr>
          <p:cNvSpPr txBox="1"/>
          <p:nvPr/>
        </p:nvSpPr>
        <p:spPr>
          <a:xfrm>
            <a:off x="1174596" y="415169"/>
            <a:ext cx="3505200"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选题动机</a:t>
            </a:r>
          </a:p>
        </p:txBody>
      </p:sp>
      <p:sp>
        <p:nvSpPr>
          <p:cNvPr id="10" name="文本框 40">
            <a:extLst>
              <a:ext uri="{FF2B5EF4-FFF2-40B4-BE49-F238E27FC236}">
                <a16:creationId xmlns:a16="http://schemas.microsoft.com/office/drawing/2014/main" id="{EEDF62E2-CA80-48CD-8355-3940331FC3D8}"/>
              </a:ext>
            </a:extLst>
          </p:cNvPr>
          <p:cNvSpPr txBox="1"/>
          <p:nvPr/>
        </p:nvSpPr>
        <p:spPr>
          <a:xfrm>
            <a:off x="1600395" y="1142760"/>
            <a:ext cx="1836420" cy="519351"/>
          </a:xfrm>
          <a:prstGeom prst="roundRect">
            <a:avLst>
              <a:gd name="adj" fmla="val 50000"/>
            </a:avLst>
          </a:prstGeom>
          <a:solidFill>
            <a:srgbClr val="B4C2C5"/>
          </a:solidFill>
        </p:spPr>
        <p:txBody>
          <a:bodyPr wrap="squar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dirty="0">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sp>
        <p:nvSpPr>
          <p:cNvPr id="12" name="文本框 46">
            <a:extLst>
              <a:ext uri="{FF2B5EF4-FFF2-40B4-BE49-F238E27FC236}">
                <a16:creationId xmlns:a16="http://schemas.microsoft.com/office/drawing/2014/main" id="{22C43A86-3EB6-44FF-8EE2-3142A923A3E6}"/>
              </a:ext>
            </a:extLst>
          </p:cNvPr>
          <p:cNvSpPr txBox="1"/>
          <p:nvPr/>
        </p:nvSpPr>
        <p:spPr>
          <a:xfrm>
            <a:off x="8755187" y="1268822"/>
            <a:ext cx="1836420" cy="519351"/>
          </a:xfrm>
          <a:prstGeom prst="roundRect">
            <a:avLst>
              <a:gd name="adj" fmla="val 50000"/>
            </a:avLst>
          </a:prstGeom>
          <a:solidFill>
            <a:srgbClr val="B4C2C5"/>
          </a:solidFill>
        </p:spPr>
        <p:txBody>
          <a:bodyPr wrap="square" rtlCol="0">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a:endParaRPr lang="zh-CN" altLang="en-US" dirty="0">
              <a:solidFill>
                <a:schemeClr val="bg1"/>
              </a:solidFill>
              <a:latin typeface="微软雅黑" panose="020B0503020204020204" pitchFamily="34" charset="-122"/>
              <a:ea typeface="微软雅黑" panose="020B0503020204020204" pitchFamily="34" charset="-122"/>
              <a:cs typeface="+mn-ea"/>
              <a:sym typeface="微软雅黑" panose="020B0503020204020204" pitchFamily="34" charset="-122"/>
            </a:endParaRPr>
          </a:p>
        </p:txBody>
      </p:sp>
      <p:pic>
        <p:nvPicPr>
          <p:cNvPr id="14" name="图片 13">
            <a:extLst>
              <a:ext uri="{FF2B5EF4-FFF2-40B4-BE49-F238E27FC236}">
                <a16:creationId xmlns:a16="http://schemas.microsoft.com/office/drawing/2014/main" id="{53574032-ABD7-4110-8FB7-C85505B3E4C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5278" r="32708" b="12500"/>
          <a:stretch>
            <a:fillRect/>
          </a:stretch>
        </p:blipFill>
        <p:spPr>
          <a:xfrm>
            <a:off x="3798183" y="1928910"/>
            <a:ext cx="4629240" cy="3726322"/>
          </a:xfrm>
          <a:prstGeom prst="rect">
            <a:avLst/>
          </a:prstGeom>
          <a:effectLst>
            <a:outerShdw blurRad="50800" dist="38100" dir="5400000" algn="t" rotWithShape="0">
              <a:prstClr val="black">
                <a:alpha val="40000"/>
              </a:prstClr>
            </a:outerShdw>
          </a:effectLst>
        </p:spPr>
      </p:pic>
      <p:sp>
        <p:nvSpPr>
          <p:cNvPr id="15" name="文本框 36">
            <a:extLst>
              <a:ext uri="{FF2B5EF4-FFF2-40B4-BE49-F238E27FC236}">
                <a16:creationId xmlns:a16="http://schemas.microsoft.com/office/drawing/2014/main" id="{742E42E8-F2DE-4430-9278-D5639F0EC9FE}"/>
              </a:ext>
            </a:extLst>
          </p:cNvPr>
          <p:cNvSpPr txBox="1"/>
          <p:nvPr/>
        </p:nvSpPr>
        <p:spPr>
          <a:xfrm>
            <a:off x="1686491" y="1171602"/>
            <a:ext cx="2111692"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noProof="0" dirty="0">
                <a:ln>
                  <a:noFill/>
                </a:ln>
                <a:solidFill>
                  <a:schemeClr val="bg1"/>
                </a:solidFill>
                <a:uLnTx/>
                <a:uFillTx/>
                <a:latin typeface="微软雅黑" panose="020B0503020204020204" pitchFamily="34" charset="-122"/>
                <a:ea typeface="微软雅黑" panose="020B0503020204020204" pitchFamily="34" charset="-122"/>
              </a:rPr>
              <a:t> </a:t>
            </a:r>
            <a:r>
              <a:rPr lang="zh-CN" altLang="en-US" sz="2400" dirty="0">
                <a:solidFill>
                  <a:schemeClr val="bg1"/>
                </a:solidFill>
                <a:latin typeface="微软雅黑" panose="020B0503020204020204" pitchFamily="34" charset="-122"/>
                <a:ea typeface="微软雅黑" panose="020B0503020204020204" pitchFamily="34" charset="-122"/>
              </a:rPr>
              <a:t>课程</a:t>
            </a:r>
            <a:r>
              <a:rPr lang="zh-CN" altLang="en-US" sz="2400" noProof="0" dirty="0">
                <a:ln>
                  <a:noFill/>
                </a:ln>
                <a:solidFill>
                  <a:schemeClr val="bg1"/>
                </a:solidFill>
                <a:uLnTx/>
                <a:uFillTx/>
                <a:latin typeface="微软雅黑" panose="020B0503020204020204" pitchFamily="34" charset="-122"/>
                <a:ea typeface="微软雅黑" panose="020B0503020204020204" pitchFamily="34" charset="-122"/>
              </a:rPr>
              <a:t>问题</a:t>
            </a:r>
            <a:endParaRPr lang="en-US" altLang="zh-CN" sz="2400" noProof="0" dirty="0">
              <a:ln>
                <a:noFill/>
              </a:ln>
              <a:solidFill>
                <a:schemeClr val="bg1"/>
              </a:solidFill>
              <a:uLnTx/>
              <a:uFillTx/>
              <a:latin typeface="微软雅黑" panose="020B0503020204020204" pitchFamily="34" charset="-122"/>
              <a:ea typeface="微软雅黑" panose="020B0503020204020204" pitchFamily="34" charset="-122"/>
            </a:endParaRPr>
          </a:p>
        </p:txBody>
      </p:sp>
      <p:sp>
        <p:nvSpPr>
          <p:cNvPr id="17" name="文本框 36">
            <a:extLst>
              <a:ext uri="{FF2B5EF4-FFF2-40B4-BE49-F238E27FC236}">
                <a16:creationId xmlns:a16="http://schemas.microsoft.com/office/drawing/2014/main" id="{87239F7F-16E4-4862-9DA6-3F27890EECFA}"/>
              </a:ext>
            </a:extLst>
          </p:cNvPr>
          <p:cNvSpPr txBox="1"/>
          <p:nvPr/>
        </p:nvSpPr>
        <p:spPr>
          <a:xfrm>
            <a:off x="8875506" y="1268822"/>
            <a:ext cx="2111692"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noProof="0" dirty="0">
                <a:ln>
                  <a:noFill/>
                </a:ln>
                <a:solidFill>
                  <a:schemeClr val="bg1"/>
                </a:solidFill>
                <a:uLnTx/>
                <a:uFillTx/>
                <a:latin typeface="微软雅黑" panose="020B0503020204020204" pitchFamily="34" charset="-122"/>
                <a:ea typeface="微软雅黑" panose="020B0503020204020204" pitchFamily="34" charset="-122"/>
              </a:rPr>
              <a:t> </a:t>
            </a:r>
            <a:r>
              <a:rPr lang="zh-CN" altLang="en-US" sz="2400" noProof="0" dirty="0">
                <a:ln>
                  <a:noFill/>
                </a:ln>
                <a:solidFill>
                  <a:schemeClr val="bg1"/>
                </a:solidFill>
                <a:uLnTx/>
                <a:uFillTx/>
                <a:latin typeface="微软雅黑" panose="020B0503020204020204" pitchFamily="34" charset="-122"/>
                <a:ea typeface="微软雅黑" panose="020B0503020204020204" pitchFamily="34" charset="-122"/>
              </a:rPr>
              <a:t>生涯规划</a:t>
            </a:r>
            <a:endParaRPr lang="en-US" altLang="zh-CN" sz="2400" noProof="0" dirty="0">
              <a:ln>
                <a:noFill/>
              </a:ln>
              <a:solidFill>
                <a:schemeClr val="bg1"/>
              </a:solidFill>
              <a:uLnTx/>
              <a:uFillTx/>
              <a:latin typeface="微软雅黑" panose="020B0503020204020204" pitchFamily="34" charset="-122"/>
              <a:ea typeface="微软雅黑" panose="020B0503020204020204" pitchFamily="34" charset="-122"/>
            </a:endParaRPr>
          </a:p>
        </p:txBody>
      </p:sp>
      <p:sp>
        <p:nvSpPr>
          <p:cNvPr id="19" name="Text Placeholder 32">
            <a:extLst>
              <a:ext uri="{FF2B5EF4-FFF2-40B4-BE49-F238E27FC236}">
                <a16:creationId xmlns:a16="http://schemas.microsoft.com/office/drawing/2014/main" id="{88994E74-13D9-4C63-BD74-6EE0D42D3BBD}"/>
              </a:ext>
            </a:extLst>
          </p:cNvPr>
          <p:cNvSpPr txBox="1">
            <a:spLocks/>
          </p:cNvSpPr>
          <p:nvPr/>
        </p:nvSpPr>
        <p:spPr>
          <a:xfrm>
            <a:off x="1391637" y="1878515"/>
            <a:ext cx="2253318" cy="377671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lnSpc>
                <a:spcPct val="100000"/>
              </a:lnSpc>
            </a:pPr>
            <a:r>
              <a:rPr lang="zh-CN" altLang="en-US" sz="1400" dirty="0">
                <a:latin typeface="微软雅黑" panose="020B0503020204020204" pitchFamily="34" charset="-122"/>
                <a:ea typeface="微软雅黑" panose="020B0503020204020204" pitchFamily="34" charset="-122"/>
              </a:rPr>
              <a:t>大学的课程设置和授课教师与学生的课堂体验高度相关，合理的课程选择至关重要</a:t>
            </a:r>
            <a:endParaRPr lang="en-US" altLang="zh-CN" sz="1400" dirty="0">
              <a:latin typeface="微软雅黑" panose="020B0503020204020204" pitchFamily="34" charset="-122"/>
              <a:ea typeface="微软雅黑" panose="020B0503020204020204" pitchFamily="34" charset="-122"/>
            </a:endParaRPr>
          </a:p>
          <a:p>
            <a:pPr algn="just">
              <a:lnSpc>
                <a:spcPct val="100000"/>
              </a:lnSpc>
            </a:pPr>
            <a:r>
              <a:rPr lang="zh-CN" altLang="en-US" sz="1400" dirty="0">
                <a:latin typeface="微软雅黑" panose="020B0503020204020204" pitchFamily="34" charset="-122"/>
                <a:ea typeface="微软雅黑" panose="020B0503020204020204" pitchFamily="34" charset="-122"/>
              </a:rPr>
              <a:t>目前信息</a:t>
            </a:r>
            <a:r>
              <a:rPr lang="zh-CN" altLang="zh-CN" sz="1400" dirty="0">
                <a:latin typeface="微软雅黑" panose="020B0503020204020204" pitchFamily="34" charset="-122"/>
                <a:ea typeface="微软雅黑" panose="020B0503020204020204" pitchFamily="34" charset="-122"/>
              </a:rPr>
              <a:t>获取的渠道往往只有学长学姐的口口相传，各种</a:t>
            </a:r>
            <a:r>
              <a:rPr lang="en-US" altLang="zh-CN" sz="1400" dirty="0">
                <a:latin typeface="微软雅黑" panose="020B0503020204020204" pitchFamily="34" charset="-122"/>
                <a:ea typeface="微软雅黑" panose="020B0503020204020204" pitchFamily="34" charset="-122"/>
              </a:rPr>
              <a:t>QQ</a:t>
            </a:r>
            <a:r>
              <a:rPr lang="zh-CN" altLang="zh-CN" sz="1400" dirty="0">
                <a:latin typeface="微软雅黑" panose="020B0503020204020204" pitchFamily="34" charset="-122"/>
                <a:ea typeface="微软雅黑" panose="020B0503020204020204" pitchFamily="34" charset="-122"/>
              </a:rPr>
              <a:t>群的聊天记录以及官方网站。学长学姐的评价往往带有强烈的主观色彩，所以我们很难获得关于老师的客观评价</a:t>
            </a:r>
            <a:r>
              <a:rPr lang="zh-CN" altLang="en-US" sz="1400" dirty="0">
                <a:latin typeface="微软雅黑" panose="020B0503020204020204" pitchFamily="34" charset="-122"/>
                <a:ea typeface="微软雅黑" panose="020B0503020204020204" pitchFamily="34" charset="-122"/>
              </a:rPr>
              <a:t>，同时，</a:t>
            </a:r>
            <a:r>
              <a:rPr lang="en-US" altLang="zh-CN" sz="1400" dirty="0">
                <a:latin typeface="微软雅黑" panose="020B0503020204020204" pitchFamily="34" charset="-122"/>
                <a:ea typeface="微软雅黑" panose="020B0503020204020204" pitchFamily="34" charset="-122"/>
              </a:rPr>
              <a:t>QQ</a:t>
            </a:r>
            <a:r>
              <a:rPr lang="zh-CN" altLang="zh-CN" sz="1400" dirty="0">
                <a:latin typeface="微软雅黑" panose="020B0503020204020204" pitchFamily="34" charset="-122"/>
                <a:ea typeface="微软雅黑" panose="020B0503020204020204" pitchFamily="34" charset="-122"/>
              </a:rPr>
              <a:t>群存在着大量的无效聊天，甚至有广告乃至诈骗信息；官方网站信息零散，缺少整合。</a:t>
            </a:r>
            <a:endParaRPr lang="en-US" altLang="zh-CN" sz="1400" dirty="0">
              <a:latin typeface="微软雅黑" panose="020B0503020204020204" pitchFamily="34" charset="-122"/>
              <a:ea typeface="微软雅黑" panose="020B0503020204020204" pitchFamily="34" charset="-122"/>
            </a:endParaRPr>
          </a:p>
        </p:txBody>
      </p:sp>
      <p:sp>
        <p:nvSpPr>
          <p:cNvPr id="21" name="Text Placeholder 32">
            <a:extLst>
              <a:ext uri="{FF2B5EF4-FFF2-40B4-BE49-F238E27FC236}">
                <a16:creationId xmlns:a16="http://schemas.microsoft.com/office/drawing/2014/main" id="{F095FA5D-D2BC-4E8C-A026-43C2346B8EF4}"/>
              </a:ext>
            </a:extLst>
          </p:cNvPr>
          <p:cNvSpPr txBox="1">
            <a:spLocks/>
          </p:cNvSpPr>
          <p:nvPr/>
        </p:nvSpPr>
        <p:spPr>
          <a:xfrm>
            <a:off x="8733880" y="2085045"/>
            <a:ext cx="2253318" cy="3726322"/>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pPr>
            <a:r>
              <a:rPr lang="zh-CN" altLang="en-US" sz="1400" dirty="0">
                <a:latin typeface="微软雅黑" panose="020B0503020204020204" pitchFamily="34" charset="-122"/>
                <a:ea typeface="微软雅黑" panose="020B0503020204020204" pitchFamily="34" charset="-122"/>
              </a:rPr>
              <a:t>对于当代大学生，尤其是计算机学院的大学生而言，纯粹的课内学习已难以适应科技的迭代更新和社会的迅速发展。</a:t>
            </a:r>
            <a:endParaRPr lang="en-US" altLang="zh-CN" sz="1400" dirty="0">
              <a:latin typeface="微软雅黑" panose="020B0503020204020204" pitchFamily="34" charset="-122"/>
              <a:ea typeface="微软雅黑" panose="020B0503020204020204" pitchFamily="34" charset="-122"/>
            </a:endParaRPr>
          </a:p>
          <a:p>
            <a:pPr>
              <a:lnSpc>
                <a:spcPct val="100000"/>
              </a:lnSpc>
            </a:pPr>
            <a:r>
              <a:rPr lang="zh-CN" altLang="en-US" sz="1400" dirty="0">
                <a:latin typeface="微软雅黑" panose="020B0503020204020204" pitchFamily="34" charset="-122"/>
                <a:ea typeface="微软雅黑" panose="020B0503020204020204" pitchFamily="34" charset="-122"/>
              </a:rPr>
              <a:t>目前学院官网上的教师信息往往较为笼统，且具备一定的时间滞后性，参考价值较低。而且缺乏统一的获取竞赛、科研相关信息的平台。</a:t>
            </a:r>
            <a:endParaRPr lang="en-US" altLang="zh-CN" sz="1400" dirty="0">
              <a:latin typeface="微软雅黑" panose="020B0503020204020204" pitchFamily="34" charset="-122"/>
              <a:ea typeface="微软雅黑" panose="020B0503020204020204" pitchFamily="34" charset="-122"/>
            </a:endParaRPr>
          </a:p>
          <a:p>
            <a:pPr>
              <a:lnSpc>
                <a:spcPct val="100000"/>
              </a:lnSpc>
            </a:pPr>
            <a:r>
              <a:rPr lang="zh-CN" altLang="en-US" sz="1400" dirty="0">
                <a:latin typeface="微软雅黑" panose="020B0503020204020204" pitchFamily="34" charset="-122"/>
                <a:ea typeface="微软雅黑" panose="020B0503020204020204" pitchFamily="34" charset="-122"/>
              </a:rPr>
              <a:t>本团队决定开发一个教师信息与评价一体化平台，通过最新的、多维度的教师信息，为大学生的课外学习、竞赛科研提供方向</a:t>
            </a:r>
            <a:endParaRPr lang="en-US" sz="1400" dirty="0">
              <a:latin typeface="微软雅黑" panose="020B0503020204020204" pitchFamily="34" charset="-122"/>
              <a:ea typeface="微软雅黑" panose="020B0503020204020204" pitchFamily="34" charset="-122"/>
            </a:endParaRPr>
          </a:p>
        </p:txBody>
      </p:sp>
      <p:pic>
        <p:nvPicPr>
          <p:cNvPr id="25" name="图片 24">
            <a:extLst>
              <a:ext uri="{FF2B5EF4-FFF2-40B4-BE49-F238E27FC236}">
                <a16:creationId xmlns:a16="http://schemas.microsoft.com/office/drawing/2014/main" id="{29B81083-6C8B-4BFF-8A1E-372F93F1F665}"/>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4104640" y="2156060"/>
            <a:ext cx="4084320" cy="2313286"/>
          </a:xfrm>
          <a:prstGeom prst="rect">
            <a:avLst/>
          </a:prstGeom>
        </p:spPr>
      </p:pic>
    </p:spTree>
    <p:extLst>
      <p:ext uri="{BB962C8B-B14F-4D97-AF65-F5344CB8AC3E}">
        <p14:creationId xmlns:p14="http://schemas.microsoft.com/office/powerpoint/2010/main" val="397280448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000"/>
                                        <p:tgtEl>
                                          <p:spTgt spid="12"/>
                                        </p:tgtEl>
                                      </p:cBhvr>
                                    </p:animEffect>
                                    <p:anim calcmode="lin" valueType="num">
                                      <p:cBhvr>
                                        <p:cTn id="19" dur="1000" fill="hold"/>
                                        <p:tgtEl>
                                          <p:spTgt spid="12"/>
                                        </p:tgtEl>
                                        <p:attrNameLst>
                                          <p:attrName>ppt_x</p:attrName>
                                        </p:attrNameLst>
                                      </p:cBhvr>
                                      <p:tavLst>
                                        <p:tav tm="0">
                                          <p:val>
                                            <p:strVal val="#ppt_x"/>
                                          </p:val>
                                        </p:tav>
                                        <p:tav tm="100000">
                                          <p:val>
                                            <p:strVal val="#ppt_x"/>
                                          </p:val>
                                        </p:tav>
                                      </p:tavLst>
                                    </p:anim>
                                    <p:anim calcmode="lin" valueType="num">
                                      <p:cBhvr>
                                        <p:cTn id="20" dur="1000" fill="hold"/>
                                        <p:tgtEl>
                                          <p:spTgt spid="12"/>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1000"/>
                                        <p:tgtEl>
                                          <p:spTgt spid="14"/>
                                        </p:tgtEl>
                                      </p:cBhvr>
                                    </p:animEffect>
                                    <p:anim calcmode="lin" valueType="num">
                                      <p:cBhvr>
                                        <p:cTn id="24" dur="1000" fill="hold"/>
                                        <p:tgtEl>
                                          <p:spTgt spid="14"/>
                                        </p:tgtEl>
                                        <p:attrNameLst>
                                          <p:attrName>ppt_x</p:attrName>
                                        </p:attrNameLst>
                                      </p:cBhvr>
                                      <p:tavLst>
                                        <p:tav tm="0">
                                          <p:val>
                                            <p:strVal val="#ppt_x"/>
                                          </p:val>
                                        </p:tav>
                                        <p:tav tm="100000">
                                          <p:val>
                                            <p:strVal val="#ppt_x"/>
                                          </p:val>
                                        </p:tav>
                                      </p:tavLst>
                                    </p:anim>
                                    <p:anim calcmode="lin" valueType="num">
                                      <p:cBhvr>
                                        <p:cTn id="25" dur="1000" fill="hold"/>
                                        <p:tgtEl>
                                          <p:spTgt spid="14"/>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1000"/>
                                        <p:tgtEl>
                                          <p:spTgt spid="15"/>
                                        </p:tgtEl>
                                      </p:cBhvr>
                                    </p:animEffect>
                                    <p:anim calcmode="lin" valueType="num">
                                      <p:cBhvr>
                                        <p:cTn id="29" dur="1000" fill="hold"/>
                                        <p:tgtEl>
                                          <p:spTgt spid="15"/>
                                        </p:tgtEl>
                                        <p:attrNameLst>
                                          <p:attrName>ppt_x</p:attrName>
                                        </p:attrNameLst>
                                      </p:cBhvr>
                                      <p:tavLst>
                                        <p:tav tm="0">
                                          <p:val>
                                            <p:strVal val="#ppt_x"/>
                                          </p:val>
                                        </p:tav>
                                        <p:tav tm="100000">
                                          <p:val>
                                            <p:strVal val="#ppt_x"/>
                                          </p:val>
                                        </p:tav>
                                      </p:tavLst>
                                    </p:anim>
                                    <p:anim calcmode="lin" valueType="num">
                                      <p:cBhvr>
                                        <p:cTn id="30" dur="1000" fill="hold"/>
                                        <p:tgtEl>
                                          <p:spTgt spid="15"/>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1000"/>
                                        <p:tgtEl>
                                          <p:spTgt spid="17"/>
                                        </p:tgtEl>
                                      </p:cBhvr>
                                    </p:animEffect>
                                    <p:anim calcmode="lin" valueType="num">
                                      <p:cBhvr>
                                        <p:cTn id="34" dur="1000" fill="hold"/>
                                        <p:tgtEl>
                                          <p:spTgt spid="17"/>
                                        </p:tgtEl>
                                        <p:attrNameLst>
                                          <p:attrName>ppt_x</p:attrName>
                                        </p:attrNameLst>
                                      </p:cBhvr>
                                      <p:tavLst>
                                        <p:tav tm="0">
                                          <p:val>
                                            <p:strVal val="#ppt_x"/>
                                          </p:val>
                                        </p:tav>
                                        <p:tav tm="100000">
                                          <p:val>
                                            <p:strVal val="#ppt_x"/>
                                          </p:val>
                                        </p:tav>
                                      </p:tavLst>
                                    </p:anim>
                                    <p:anim calcmode="lin" valueType="num">
                                      <p:cBhvr>
                                        <p:cTn id="35" dur="1000" fill="hold"/>
                                        <p:tgtEl>
                                          <p:spTgt spid="17"/>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1000"/>
                                        <p:tgtEl>
                                          <p:spTgt spid="19"/>
                                        </p:tgtEl>
                                      </p:cBhvr>
                                    </p:animEffect>
                                    <p:anim calcmode="lin" valueType="num">
                                      <p:cBhvr>
                                        <p:cTn id="39" dur="1000" fill="hold"/>
                                        <p:tgtEl>
                                          <p:spTgt spid="19"/>
                                        </p:tgtEl>
                                        <p:attrNameLst>
                                          <p:attrName>ppt_x</p:attrName>
                                        </p:attrNameLst>
                                      </p:cBhvr>
                                      <p:tavLst>
                                        <p:tav tm="0">
                                          <p:val>
                                            <p:strVal val="#ppt_x"/>
                                          </p:val>
                                        </p:tav>
                                        <p:tav tm="100000">
                                          <p:val>
                                            <p:strVal val="#ppt_x"/>
                                          </p:val>
                                        </p:tav>
                                      </p:tavLst>
                                    </p:anim>
                                    <p:anim calcmode="lin" valueType="num">
                                      <p:cBhvr>
                                        <p:cTn id="40" dur="1000" fill="hold"/>
                                        <p:tgtEl>
                                          <p:spTgt spid="19"/>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1000"/>
                                        <p:tgtEl>
                                          <p:spTgt spid="21"/>
                                        </p:tgtEl>
                                      </p:cBhvr>
                                    </p:animEffect>
                                    <p:anim calcmode="lin" valueType="num">
                                      <p:cBhvr>
                                        <p:cTn id="44" dur="1000" fill="hold"/>
                                        <p:tgtEl>
                                          <p:spTgt spid="21"/>
                                        </p:tgtEl>
                                        <p:attrNameLst>
                                          <p:attrName>ppt_x</p:attrName>
                                        </p:attrNameLst>
                                      </p:cBhvr>
                                      <p:tavLst>
                                        <p:tav tm="0">
                                          <p:val>
                                            <p:strVal val="#ppt_x"/>
                                          </p:val>
                                        </p:tav>
                                        <p:tav tm="100000">
                                          <p:val>
                                            <p:strVal val="#ppt_x"/>
                                          </p:val>
                                        </p:tav>
                                      </p:tavLst>
                                    </p:anim>
                                    <p:anim calcmode="lin" valueType="num">
                                      <p:cBhvr>
                                        <p:cTn id="45" dur="1000" fill="hold"/>
                                        <p:tgtEl>
                                          <p:spTgt spid="21"/>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fade">
                                      <p:cBhvr>
                                        <p:cTn id="48" dur="1000"/>
                                        <p:tgtEl>
                                          <p:spTgt spid="25"/>
                                        </p:tgtEl>
                                      </p:cBhvr>
                                    </p:animEffect>
                                    <p:anim calcmode="lin" valueType="num">
                                      <p:cBhvr>
                                        <p:cTn id="49" dur="1000" fill="hold"/>
                                        <p:tgtEl>
                                          <p:spTgt spid="25"/>
                                        </p:tgtEl>
                                        <p:attrNameLst>
                                          <p:attrName>ppt_x</p:attrName>
                                        </p:attrNameLst>
                                      </p:cBhvr>
                                      <p:tavLst>
                                        <p:tav tm="0">
                                          <p:val>
                                            <p:strVal val="#ppt_x"/>
                                          </p:val>
                                        </p:tav>
                                        <p:tav tm="100000">
                                          <p:val>
                                            <p:strVal val="#ppt_x"/>
                                          </p:val>
                                        </p:tav>
                                      </p:tavLst>
                                    </p:anim>
                                    <p:anim calcmode="lin" valueType="num">
                                      <p:cBhvr>
                                        <p:cTn id="50"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5" grpId="0"/>
      <p:bldP spid="17" grpId="0"/>
      <p:bldP spid="19" grpId="0"/>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grpSp>
        <p:nvGrpSpPr>
          <p:cNvPr id="2" name="组合 1">
            <a:extLst>
              <a:ext uri="{FF2B5EF4-FFF2-40B4-BE49-F238E27FC236}">
                <a16:creationId xmlns:a16="http://schemas.microsoft.com/office/drawing/2014/main" id="{513216B3-D216-4327-A63B-3857266A2A56}"/>
              </a:ext>
            </a:extLst>
          </p:cNvPr>
          <p:cNvGrpSpPr/>
          <p:nvPr/>
        </p:nvGrpSpPr>
        <p:grpSpPr>
          <a:xfrm>
            <a:off x="3964641" y="2170316"/>
            <a:ext cx="4262718" cy="2517369"/>
            <a:chOff x="3964641" y="1990583"/>
            <a:chExt cx="4262718" cy="2517369"/>
          </a:xfrm>
        </p:grpSpPr>
        <p:grpSp>
          <p:nvGrpSpPr>
            <p:cNvPr id="35" name="组合 34">
              <a:extLst>
                <a:ext uri="{FF2B5EF4-FFF2-40B4-BE49-F238E27FC236}">
                  <a16:creationId xmlns:a16="http://schemas.microsoft.com/office/drawing/2014/main" id="{44AB731F-8BC9-4090-87D0-D40A5F7F2CCE}"/>
                </a:ext>
              </a:extLst>
            </p:cNvPr>
            <p:cNvGrpSpPr/>
            <p:nvPr/>
          </p:nvGrpSpPr>
          <p:grpSpPr>
            <a:xfrm>
              <a:off x="5185490" y="1990583"/>
              <a:ext cx="1666220" cy="1460222"/>
              <a:chOff x="5374615" y="2451808"/>
              <a:chExt cx="1287969" cy="1128736"/>
            </a:xfrm>
          </p:grpSpPr>
          <p:sp>
            <p:nvSpPr>
              <p:cNvPr id="38" name="椭圆 37">
                <a:extLst>
                  <a:ext uri="{FF2B5EF4-FFF2-40B4-BE49-F238E27FC236}">
                    <a16:creationId xmlns:a16="http://schemas.microsoft.com/office/drawing/2014/main" id="{B7B8E321-1471-400C-8783-8D40381EF283}"/>
                  </a:ext>
                </a:extLst>
              </p:cNvPr>
              <p:cNvSpPr/>
              <p:nvPr/>
            </p:nvSpPr>
            <p:spPr>
              <a:xfrm>
                <a:off x="5515376" y="2451808"/>
                <a:ext cx="1033342" cy="1033342"/>
              </a:xfrm>
              <a:prstGeom prst="ellipse">
                <a:avLst/>
              </a:prstGeom>
              <a:solidFill>
                <a:srgbClr val="B4C2C5"/>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6BC066"/>
                  </a:solidFill>
                  <a:latin typeface="微软雅黑" panose="020B0503020204020204" pitchFamily="34" charset="-122"/>
                  <a:ea typeface="微软雅黑" panose="020B0503020204020204" pitchFamily="34" charset="-122"/>
                </a:endParaRPr>
              </a:p>
            </p:txBody>
          </p:sp>
          <p:sp>
            <p:nvSpPr>
              <p:cNvPr id="39" name="文本框 3">
                <a:extLst>
                  <a:ext uri="{FF2B5EF4-FFF2-40B4-BE49-F238E27FC236}">
                    <a16:creationId xmlns:a16="http://schemas.microsoft.com/office/drawing/2014/main" id="{F14D72DB-3FB5-4846-A938-4645042FE0F7}"/>
                  </a:ext>
                </a:extLst>
              </p:cNvPr>
              <p:cNvSpPr txBox="1">
                <a:spLocks noChangeArrowheads="1"/>
              </p:cNvSpPr>
              <p:nvPr/>
            </p:nvSpPr>
            <p:spPr bwMode="auto">
              <a:xfrm>
                <a:off x="5401509" y="2641333"/>
                <a:ext cx="1261075" cy="642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800" b="1" dirty="0">
                    <a:solidFill>
                      <a:schemeClr val="bg1"/>
                    </a:solidFill>
                    <a:latin typeface="微软雅黑" panose="020B0503020204020204" pitchFamily="34" charset="-122"/>
                    <a:ea typeface="微软雅黑" panose="020B0503020204020204" pitchFamily="34" charset="-122"/>
                  </a:rPr>
                  <a:t>02</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40" name="Freeform 8">
                <a:extLst>
                  <a:ext uri="{FF2B5EF4-FFF2-40B4-BE49-F238E27FC236}">
                    <a16:creationId xmlns:a16="http://schemas.microsoft.com/office/drawing/2014/main" id="{DC77B449-000D-4CA8-B023-B20560C9149B}"/>
                  </a:ext>
                </a:extLst>
              </p:cNvPr>
              <p:cNvSpPr>
                <a:spLocks/>
              </p:cNvSpPr>
              <p:nvPr/>
            </p:nvSpPr>
            <p:spPr bwMode="auto">
              <a:xfrm>
                <a:off x="5374615" y="2942332"/>
                <a:ext cx="1261076" cy="638212"/>
              </a:xfrm>
              <a:custGeom>
                <a:avLst/>
                <a:gdLst>
                  <a:gd name="T0" fmla="*/ 1549562246 w 3963"/>
                  <a:gd name="T1" fmla="*/ 0 h 1997"/>
                  <a:gd name="T2" fmla="*/ 1549562246 w 3963"/>
                  <a:gd name="T3" fmla="*/ 6310189 h 1997"/>
                  <a:gd name="T4" fmla="*/ 774976531 w 3963"/>
                  <a:gd name="T5" fmla="*/ 787596152 h 1997"/>
                  <a:gd name="T6" fmla="*/ 0 w 3963"/>
                  <a:gd name="T7" fmla="*/ 6310189 h 199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63" h="1997">
                    <a:moveTo>
                      <a:pt x="3963" y="0"/>
                    </a:moveTo>
                    <a:cubicBezTo>
                      <a:pt x="3963" y="5"/>
                      <a:pt x="3963" y="11"/>
                      <a:pt x="3963" y="16"/>
                    </a:cubicBezTo>
                    <a:cubicBezTo>
                      <a:pt x="3963" y="1110"/>
                      <a:pt x="3076" y="1997"/>
                      <a:pt x="1982" y="1997"/>
                    </a:cubicBezTo>
                    <a:cubicBezTo>
                      <a:pt x="888" y="1997"/>
                      <a:pt x="0" y="1110"/>
                      <a:pt x="0" y="16"/>
                    </a:cubicBezTo>
                  </a:path>
                </a:pathLst>
              </a:custGeom>
              <a:noFill/>
              <a:ln w="38100" cap="flat" cmpd="sng">
                <a:solidFill>
                  <a:srgbClr val="B4C2C5"/>
                </a:solidFill>
                <a:prstDash val="dash"/>
                <a:round/>
                <a:headEnd/>
                <a:tailEnd/>
              </a:ln>
              <a:extLst>
                <a:ext uri="{909E8E84-426E-40DD-AFC4-6F175D3DCCD1}">
                  <a14:hiddenFill xmlns:a14="http://schemas.microsoft.com/office/drawing/2010/main">
                    <a:solidFill>
                      <a:srgbClr val="FFFFFF"/>
                    </a:solid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a:p>
            </p:txBody>
          </p:sp>
        </p:grpSp>
        <p:sp>
          <p:nvSpPr>
            <p:cNvPr id="17" name="文本框 16">
              <a:extLst>
                <a:ext uri="{FF2B5EF4-FFF2-40B4-BE49-F238E27FC236}">
                  <a16:creationId xmlns:a16="http://schemas.microsoft.com/office/drawing/2014/main" id="{609FB1B7-31B8-4280-AAC0-C479EAC8E2DD}"/>
                </a:ext>
              </a:extLst>
            </p:cNvPr>
            <p:cNvSpPr txBox="1"/>
            <p:nvPr/>
          </p:nvSpPr>
          <p:spPr>
            <a:xfrm>
              <a:off x="3964641" y="3492289"/>
              <a:ext cx="4262718" cy="1015663"/>
            </a:xfrm>
            <a:prstGeom prst="rect">
              <a:avLst/>
            </a:prstGeom>
            <a:noFill/>
          </p:spPr>
          <p:txBody>
            <a:bodyPr wrap="square" rtlCol="0">
              <a:spAutoFit/>
            </a:bodyPr>
            <a:lstStyle/>
            <a:p>
              <a:pPr algn="ctr"/>
              <a:r>
                <a:rPr lang="zh-CN" altLang="en-US" sz="6000" spc="600" dirty="0">
                  <a:solidFill>
                    <a:srgbClr val="B4C2C5"/>
                  </a:solidFill>
                  <a:latin typeface="微软雅黑" panose="020B0503020204020204" pitchFamily="34" charset="-122"/>
                  <a:ea typeface="微软雅黑" panose="020B0503020204020204" pitchFamily="34" charset="-122"/>
                </a:rPr>
                <a:t>软件功能</a:t>
              </a:r>
            </a:p>
          </p:txBody>
        </p:sp>
      </p:grpSp>
    </p:spTree>
    <p:extLst>
      <p:ext uri="{BB962C8B-B14F-4D97-AF65-F5344CB8AC3E}">
        <p14:creationId xmlns:p14="http://schemas.microsoft.com/office/powerpoint/2010/main" val="26119065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89E2549A-9D2E-4BDF-9772-688184A93BA9}"/>
              </a:ext>
            </a:extLst>
          </p:cNvPr>
          <p:cNvGrpSpPr/>
          <p:nvPr/>
        </p:nvGrpSpPr>
        <p:grpSpPr>
          <a:xfrm>
            <a:off x="367514" y="330112"/>
            <a:ext cx="724644" cy="722736"/>
            <a:chOff x="4750828" y="1491255"/>
            <a:chExt cx="724644" cy="722736"/>
          </a:xfrm>
        </p:grpSpPr>
        <p:sp>
          <p:nvSpPr>
            <p:cNvPr id="5" name="Oval 5">
              <a:extLst>
                <a:ext uri="{FF2B5EF4-FFF2-40B4-BE49-F238E27FC236}">
                  <a16:creationId xmlns:a16="http://schemas.microsoft.com/office/drawing/2014/main" id="{2EA1FABE-2223-4A84-87D7-B12FD1DB5145}"/>
                </a:ext>
              </a:extLst>
            </p:cNvPr>
            <p:cNvSpPr>
              <a:spLocks noChangeArrowheads="1"/>
            </p:cNvSpPr>
            <p:nvPr/>
          </p:nvSpPr>
          <p:spPr bwMode="auto">
            <a:xfrm>
              <a:off x="4750828" y="1491255"/>
              <a:ext cx="724644" cy="722736"/>
            </a:xfrm>
            <a:prstGeom prst="ellipse">
              <a:avLst/>
            </a:prstGeom>
            <a:noFill/>
            <a:ln w="57150">
              <a:solidFill>
                <a:srgbClr val="B4C2C5"/>
              </a:solid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000">
                <a:solidFill>
                  <a:srgbClr val="B4C2C5"/>
                </a:solidFill>
              </a:endParaRPr>
            </a:p>
          </p:txBody>
        </p:sp>
        <p:sp>
          <p:nvSpPr>
            <p:cNvPr id="6" name="TextBox 14">
              <a:extLst>
                <a:ext uri="{FF2B5EF4-FFF2-40B4-BE49-F238E27FC236}">
                  <a16:creationId xmlns:a16="http://schemas.microsoft.com/office/drawing/2014/main" id="{11F14E2C-B1E8-4272-929B-C421D67C4455}"/>
                </a:ext>
              </a:extLst>
            </p:cNvPr>
            <p:cNvSpPr txBox="1">
              <a:spLocks noChangeArrowheads="1"/>
            </p:cNvSpPr>
            <p:nvPr/>
          </p:nvSpPr>
          <p:spPr bwMode="auto">
            <a:xfrm>
              <a:off x="4810823" y="1591013"/>
              <a:ext cx="604653" cy="52322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r>
                <a:rPr lang="en-US" altLang="zh-CN" sz="2800" dirty="0">
                  <a:solidFill>
                    <a:srgbClr val="B4C2C5"/>
                  </a:solidFill>
                  <a:latin typeface="微软雅黑" panose="020B0503020204020204" pitchFamily="34" charset="-122"/>
                  <a:ea typeface="微软雅黑" panose="020B0503020204020204" pitchFamily="34" charset="-122"/>
                </a:rPr>
                <a:t>02</a:t>
              </a:r>
              <a:endParaRPr lang="zh-CN" altLang="en-US" sz="2800" dirty="0">
                <a:solidFill>
                  <a:srgbClr val="B4C2C5"/>
                </a:solidFill>
                <a:latin typeface="微软雅黑" panose="020B0503020204020204" pitchFamily="34" charset="-122"/>
                <a:ea typeface="微软雅黑" panose="020B0503020204020204" pitchFamily="34" charset="-122"/>
              </a:endParaRPr>
            </a:p>
          </p:txBody>
        </p:sp>
      </p:grpSp>
      <p:sp>
        <p:nvSpPr>
          <p:cNvPr id="11" name="文本框 10">
            <a:extLst>
              <a:ext uri="{FF2B5EF4-FFF2-40B4-BE49-F238E27FC236}">
                <a16:creationId xmlns:a16="http://schemas.microsoft.com/office/drawing/2014/main" id="{8959D1BC-A16E-4E02-BA54-A71F25CDA938}"/>
              </a:ext>
            </a:extLst>
          </p:cNvPr>
          <p:cNvSpPr txBox="1"/>
          <p:nvPr/>
        </p:nvSpPr>
        <p:spPr>
          <a:xfrm>
            <a:off x="1158187" y="406494"/>
            <a:ext cx="3505200"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软件功能</a:t>
            </a:r>
          </a:p>
        </p:txBody>
      </p:sp>
      <p:grpSp>
        <p:nvGrpSpPr>
          <p:cNvPr id="8" name="组合 7">
            <a:extLst>
              <a:ext uri="{FF2B5EF4-FFF2-40B4-BE49-F238E27FC236}">
                <a16:creationId xmlns:a16="http://schemas.microsoft.com/office/drawing/2014/main" id="{3916819D-E28C-4B00-BD52-34D76590BFBF}"/>
              </a:ext>
            </a:extLst>
          </p:cNvPr>
          <p:cNvGrpSpPr/>
          <p:nvPr/>
        </p:nvGrpSpPr>
        <p:grpSpPr>
          <a:xfrm>
            <a:off x="729835" y="1228202"/>
            <a:ext cx="10520871" cy="4449195"/>
            <a:chOff x="1337997" y="1674233"/>
            <a:chExt cx="9300854" cy="3748014"/>
          </a:xfrm>
        </p:grpSpPr>
        <p:grpSp>
          <p:nvGrpSpPr>
            <p:cNvPr id="9" name="组合 8">
              <a:extLst>
                <a:ext uri="{FF2B5EF4-FFF2-40B4-BE49-F238E27FC236}">
                  <a16:creationId xmlns:a16="http://schemas.microsoft.com/office/drawing/2014/main" id="{F037BDAF-16E2-405E-AD37-FA1A21A4330E}"/>
                </a:ext>
              </a:extLst>
            </p:cNvPr>
            <p:cNvGrpSpPr/>
            <p:nvPr/>
          </p:nvGrpSpPr>
          <p:grpSpPr>
            <a:xfrm>
              <a:off x="1337997" y="1674233"/>
              <a:ext cx="9300854" cy="3582560"/>
              <a:chOff x="1601807" y="2486798"/>
              <a:chExt cx="15079933" cy="5808582"/>
            </a:xfrm>
          </p:grpSpPr>
          <p:grpSp>
            <p:nvGrpSpPr>
              <p:cNvPr id="25" name="Group 60">
                <a:extLst>
                  <a:ext uri="{FF2B5EF4-FFF2-40B4-BE49-F238E27FC236}">
                    <a16:creationId xmlns:a16="http://schemas.microsoft.com/office/drawing/2014/main" id="{14B48693-E58D-44CB-ACBD-B46E874BAFC9}"/>
                  </a:ext>
                </a:extLst>
              </p:cNvPr>
              <p:cNvGrpSpPr/>
              <p:nvPr/>
            </p:nvGrpSpPr>
            <p:grpSpPr>
              <a:xfrm>
                <a:off x="13471269" y="2486798"/>
                <a:ext cx="3210471" cy="4292177"/>
                <a:chOff x="13471269" y="2146460"/>
                <a:chExt cx="3210471" cy="4292177"/>
              </a:xfrm>
            </p:grpSpPr>
            <p:cxnSp>
              <p:nvCxnSpPr>
                <p:cNvPr id="50" name="Straight Connector 12">
                  <a:extLst>
                    <a:ext uri="{FF2B5EF4-FFF2-40B4-BE49-F238E27FC236}">
                      <a16:creationId xmlns:a16="http://schemas.microsoft.com/office/drawing/2014/main" id="{BFFD8969-94BC-41B6-8D88-3765D3950BB6}"/>
                    </a:ext>
                  </a:extLst>
                </p:cNvPr>
                <p:cNvCxnSpPr/>
                <p:nvPr/>
              </p:nvCxnSpPr>
              <p:spPr>
                <a:xfrm flipH="1">
                  <a:off x="13471269" y="2626030"/>
                  <a:ext cx="2783916" cy="3812607"/>
                </a:xfrm>
                <a:prstGeom prst="line">
                  <a:avLst/>
                </a:prstGeom>
                <a:ln w="50800" cmpd="sng">
                  <a:solidFill>
                    <a:srgbClr val="B4C2C5"/>
                  </a:solidFill>
                  <a:prstDash val="sysDash"/>
                </a:ln>
              </p:spPr>
              <p:style>
                <a:lnRef idx="1">
                  <a:schemeClr val="accent1"/>
                </a:lnRef>
                <a:fillRef idx="0">
                  <a:schemeClr val="accent1"/>
                </a:fillRef>
                <a:effectRef idx="0">
                  <a:schemeClr val="accent1"/>
                </a:effectRef>
                <a:fontRef idx="minor">
                  <a:schemeClr val="tx1"/>
                </a:fontRef>
              </p:style>
            </p:cxnSp>
            <p:sp>
              <p:nvSpPr>
                <p:cNvPr id="51" name="Oval 14">
                  <a:extLst>
                    <a:ext uri="{FF2B5EF4-FFF2-40B4-BE49-F238E27FC236}">
                      <a16:creationId xmlns:a16="http://schemas.microsoft.com/office/drawing/2014/main" id="{C1C010FB-F1CF-4899-B3C2-87F792ED090F}"/>
                    </a:ext>
                  </a:extLst>
                </p:cNvPr>
                <p:cNvSpPr/>
                <p:nvPr/>
              </p:nvSpPr>
              <p:spPr>
                <a:xfrm>
                  <a:off x="15828626" y="2146460"/>
                  <a:ext cx="853114" cy="853114"/>
                </a:xfrm>
                <a:prstGeom prst="ellipse">
                  <a:avLst/>
                </a:prstGeom>
                <a:solidFill>
                  <a:schemeClr val="bg1"/>
                </a:solidFill>
                <a:ln w="88900">
                  <a:solidFill>
                    <a:srgbClr val="B4C2C5"/>
                  </a:solidFill>
                </a:ln>
                <a:effectLst>
                  <a:outerShdw blurRad="127000" dist="38100" dir="5400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6" name="Group 59">
                <a:extLst>
                  <a:ext uri="{FF2B5EF4-FFF2-40B4-BE49-F238E27FC236}">
                    <a16:creationId xmlns:a16="http://schemas.microsoft.com/office/drawing/2014/main" id="{83DCE92A-D467-4C4B-BBAF-95C78617EEAA}"/>
                  </a:ext>
                </a:extLst>
              </p:cNvPr>
              <p:cNvGrpSpPr/>
              <p:nvPr/>
            </p:nvGrpSpPr>
            <p:grpSpPr>
              <a:xfrm>
                <a:off x="9698501" y="4529762"/>
                <a:ext cx="4138528" cy="2593026"/>
                <a:chOff x="9698501" y="4189424"/>
                <a:chExt cx="4138528" cy="2593026"/>
              </a:xfrm>
            </p:grpSpPr>
            <p:cxnSp>
              <p:nvCxnSpPr>
                <p:cNvPr id="48" name="Straight Connector 11">
                  <a:extLst>
                    <a:ext uri="{FF2B5EF4-FFF2-40B4-BE49-F238E27FC236}">
                      <a16:creationId xmlns:a16="http://schemas.microsoft.com/office/drawing/2014/main" id="{ABD37854-7B83-4E80-B684-4DD0187935F3}"/>
                    </a:ext>
                  </a:extLst>
                </p:cNvPr>
                <p:cNvCxnSpPr/>
                <p:nvPr/>
              </p:nvCxnSpPr>
              <p:spPr>
                <a:xfrm>
                  <a:off x="9698501" y="4189424"/>
                  <a:ext cx="3666795" cy="2269155"/>
                </a:xfrm>
                <a:prstGeom prst="line">
                  <a:avLst/>
                </a:prstGeom>
                <a:ln w="50800" cmpd="sng">
                  <a:solidFill>
                    <a:srgbClr val="B4C2C5"/>
                  </a:solidFill>
                  <a:prstDash val="sysDash"/>
                </a:ln>
              </p:spPr>
              <p:style>
                <a:lnRef idx="1">
                  <a:schemeClr val="accent1"/>
                </a:lnRef>
                <a:fillRef idx="0">
                  <a:schemeClr val="accent1"/>
                </a:fillRef>
                <a:effectRef idx="0">
                  <a:schemeClr val="accent1"/>
                </a:effectRef>
                <a:fontRef idx="minor">
                  <a:schemeClr val="tx1"/>
                </a:fontRef>
              </p:style>
            </p:cxnSp>
            <p:sp>
              <p:nvSpPr>
                <p:cNvPr id="49" name="Oval 18">
                  <a:extLst>
                    <a:ext uri="{FF2B5EF4-FFF2-40B4-BE49-F238E27FC236}">
                      <a16:creationId xmlns:a16="http://schemas.microsoft.com/office/drawing/2014/main" id="{87922E41-40F6-4ACC-B7D9-4AC466B1418E}"/>
                    </a:ext>
                  </a:extLst>
                </p:cNvPr>
                <p:cNvSpPr/>
                <p:nvPr/>
              </p:nvSpPr>
              <p:spPr>
                <a:xfrm>
                  <a:off x="13105509" y="6050930"/>
                  <a:ext cx="731520" cy="731520"/>
                </a:xfrm>
                <a:prstGeom prst="ellipse">
                  <a:avLst/>
                </a:prstGeom>
                <a:solidFill>
                  <a:schemeClr val="bg1"/>
                </a:solidFill>
                <a:ln w="88900">
                  <a:solidFill>
                    <a:srgbClr val="B4C2C5"/>
                  </a:solidFill>
                </a:ln>
                <a:effectLst>
                  <a:outerShdw blurRad="127000" dist="38100" dir="5400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7" name="Group 58">
                <a:extLst>
                  <a:ext uri="{FF2B5EF4-FFF2-40B4-BE49-F238E27FC236}">
                    <a16:creationId xmlns:a16="http://schemas.microsoft.com/office/drawing/2014/main" id="{2044CBF6-5144-47F3-AB63-BA176EA46C69}"/>
                  </a:ext>
                </a:extLst>
              </p:cNvPr>
              <p:cNvGrpSpPr/>
              <p:nvPr/>
            </p:nvGrpSpPr>
            <p:grpSpPr>
              <a:xfrm>
                <a:off x="7243317" y="4084329"/>
                <a:ext cx="2820944" cy="2306939"/>
                <a:chOff x="7243317" y="3743991"/>
                <a:chExt cx="2820944" cy="2306939"/>
              </a:xfrm>
            </p:grpSpPr>
            <p:cxnSp>
              <p:nvCxnSpPr>
                <p:cNvPr id="46" name="Straight Connector 10">
                  <a:extLst>
                    <a:ext uri="{FF2B5EF4-FFF2-40B4-BE49-F238E27FC236}">
                      <a16:creationId xmlns:a16="http://schemas.microsoft.com/office/drawing/2014/main" id="{777C32E3-66C5-4C0A-A8A6-4FD5D20F31F2}"/>
                    </a:ext>
                  </a:extLst>
                </p:cNvPr>
                <p:cNvCxnSpPr/>
                <p:nvPr/>
              </p:nvCxnSpPr>
              <p:spPr>
                <a:xfrm flipH="1">
                  <a:off x="7243317" y="4189424"/>
                  <a:ext cx="2455184" cy="1861506"/>
                </a:xfrm>
                <a:prstGeom prst="line">
                  <a:avLst/>
                </a:prstGeom>
                <a:ln w="50800" cmpd="sng">
                  <a:solidFill>
                    <a:srgbClr val="B4C2C5"/>
                  </a:solidFill>
                  <a:prstDash val="sysDash"/>
                </a:ln>
              </p:spPr>
              <p:style>
                <a:lnRef idx="1">
                  <a:schemeClr val="accent1"/>
                </a:lnRef>
                <a:fillRef idx="0">
                  <a:schemeClr val="accent1"/>
                </a:fillRef>
                <a:effectRef idx="0">
                  <a:schemeClr val="accent1"/>
                </a:effectRef>
                <a:fontRef idx="minor">
                  <a:schemeClr val="tx1"/>
                </a:fontRef>
              </p:style>
            </p:cxnSp>
            <p:sp>
              <p:nvSpPr>
                <p:cNvPr id="47" name="Oval 17">
                  <a:extLst>
                    <a:ext uri="{FF2B5EF4-FFF2-40B4-BE49-F238E27FC236}">
                      <a16:creationId xmlns:a16="http://schemas.microsoft.com/office/drawing/2014/main" id="{ECFE806E-C9D8-4EF2-8C26-C7F00C23FBE0}"/>
                    </a:ext>
                  </a:extLst>
                </p:cNvPr>
                <p:cNvSpPr/>
                <p:nvPr/>
              </p:nvSpPr>
              <p:spPr>
                <a:xfrm>
                  <a:off x="9332741" y="3743991"/>
                  <a:ext cx="731520" cy="731520"/>
                </a:xfrm>
                <a:prstGeom prst="ellipse">
                  <a:avLst/>
                </a:prstGeom>
                <a:solidFill>
                  <a:schemeClr val="bg1"/>
                </a:solidFill>
                <a:ln w="88900">
                  <a:solidFill>
                    <a:srgbClr val="B4C2C5"/>
                  </a:solidFill>
                </a:ln>
                <a:effectLst>
                  <a:outerShdw blurRad="127000" dist="38100" dir="5400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8" name="Group 57">
                <a:extLst>
                  <a:ext uri="{FF2B5EF4-FFF2-40B4-BE49-F238E27FC236}">
                    <a16:creationId xmlns:a16="http://schemas.microsoft.com/office/drawing/2014/main" id="{7EFEA8FC-BC0B-49CC-AD46-BDBD04E2A564}"/>
                  </a:ext>
                </a:extLst>
              </p:cNvPr>
              <p:cNvGrpSpPr/>
              <p:nvPr/>
            </p:nvGrpSpPr>
            <p:grpSpPr>
              <a:xfrm>
                <a:off x="4429059" y="4904323"/>
                <a:ext cx="3084684" cy="1917246"/>
                <a:chOff x="4429059" y="4563985"/>
                <a:chExt cx="3084684" cy="1917246"/>
              </a:xfrm>
            </p:grpSpPr>
            <p:cxnSp>
              <p:nvCxnSpPr>
                <p:cNvPr id="44" name="Straight Connector 9">
                  <a:extLst>
                    <a:ext uri="{FF2B5EF4-FFF2-40B4-BE49-F238E27FC236}">
                      <a16:creationId xmlns:a16="http://schemas.microsoft.com/office/drawing/2014/main" id="{067A83E2-0FC2-41BD-828C-E89CAD7AEC65}"/>
                    </a:ext>
                  </a:extLst>
                </p:cNvPr>
                <p:cNvCxnSpPr/>
                <p:nvPr/>
              </p:nvCxnSpPr>
              <p:spPr>
                <a:xfrm flipH="1" flipV="1">
                  <a:off x="4429059" y="4563985"/>
                  <a:ext cx="2664190" cy="1568072"/>
                </a:xfrm>
                <a:prstGeom prst="line">
                  <a:avLst/>
                </a:prstGeom>
                <a:ln w="50800" cmpd="sng">
                  <a:solidFill>
                    <a:srgbClr val="B4C2C5"/>
                  </a:solidFill>
                  <a:prstDash val="sysDash"/>
                </a:ln>
              </p:spPr>
              <p:style>
                <a:lnRef idx="1">
                  <a:schemeClr val="accent1"/>
                </a:lnRef>
                <a:fillRef idx="0">
                  <a:schemeClr val="accent1"/>
                </a:fillRef>
                <a:effectRef idx="0">
                  <a:schemeClr val="accent1"/>
                </a:effectRef>
                <a:fontRef idx="minor">
                  <a:schemeClr val="tx1"/>
                </a:fontRef>
              </p:style>
            </p:cxnSp>
            <p:sp>
              <p:nvSpPr>
                <p:cNvPr id="45" name="Oval 16">
                  <a:extLst>
                    <a:ext uri="{FF2B5EF4-FFF2-40B4-BE49-F238E27FC236}">
                      <a16:creationId xmlns:a16="http://schemas.microsoft.com/office/drawing/2014/main" id="{FFAC80DF-E23F-4341-9D71-09903C540B61}"/>
                    </a:ext>
                  </a:extLst>
                </p:cNvPr>
                <p:cNvSpPr/>
                <p:nvPr/>
              </p:nvSpPr>
              <p:spPr>
                <a:xfrm>
                  <a:off x="6782223" y="5749711"/>
                  <a:ext cx="731520" cy="731520"/>
                </a:xfrm>
                <a:prstGeom prst="ellipse">
                  <a:avLst/>
                </a:prstGeom>
                <a:solidFill>
                  <a:schemeClr val="bg1"/>
                </a:solidFill>
                <a:ln w="88900">
                  <a:solidFill>
                    <a:srgbClr val="B4C2C5"/>
                  </a:solidFill>
                </a:ln>
                <a:effectLst>
                  <a:outerShdw blurRad="127000" dist="38100" dir="5400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9" name="Group 56">
                <a:extLst>
                  <a:ext uri="{FF2B5EF4-FFF2-40B4-BE49-F238E27FC236}">
                    <a16:creationId xmlns:a16="http://schemas.microsoft.com/office/drawing/2014/main" id="{530AE960-B3B5-4771-AAE8-11744500B4F0}"/>
                  </a:ext>
                </a:extLst>
              </p:cNvPr>
              <p:cNvGrpSpPr/>
              <p:nvPr/>
            </p:nvGrpSpPr>
            <p:grpSpPr>
              <a:xfrm>
                <a:off x="2108652" y="4521976"/>
                <a:ext cx="2636521" cy="3297656"/>
                <a:chOff x="2108652" y="4181638"/>
                <a:chExt cx="2636521" cy="3297656"/>
              </a:xfrm>
            </p:grpSpPr>
            <p:cxnSp>
              <p:nvCxnSpPr>
                <p:cNvPr id="42" name="Straight Connector 13">
                  <a:extLst>
                    <a:ext uri="{FF2B5EF4-FFF2-40B4-BE49-F238E27FC236}">
                      <a16:creationId xmlns:a16="http://schemas.microsoft.com/office/drawing/2014/main" id="{01484075-539C-4622-918D-7E30E960E3AA}"/>
                    </a:ext>
                  </a:extLst>
                </p:cNvPr>
                <p:cNvCxnSpPr/>
                <p:nvPr/>
              </p:nvCxnSpPr>
              <p:spPr>
                <a:xfrm flipV="1">
                  <a:off x="2108652" y="4606725"/>
                  <a:ext cx="2270760" cy="2872569"/>
                </a:xfrm>
                <a:prstGeom prst="line">
                  <a:avLst/>
                </a:prstGeom>
                <a:ln w="50800" cmpd="sng">
                  <a:solidFill>
                    <a:srgbClr val="B4C2C5"/>
                  </a:solidFill>
                  <a:prstDash val="sysDash"/>
                </a:ln>
              </p:spPr>
              <p:style>
                <a:lnRef idx="1">
                  <a:schemeClr val="accent1"/>
                </a:lnRef>
                <a:fillRef idx="0">
                  <a:schemeClr val="accent1"/>
                </a:fillRef>
                <a:effectRef idx="0">
                  <a:schemeClr val="accent1"/>
                </a:effectRef>
                <a:fontRef idx="minor">
                  <a:schemeClr val="tx1"/>
                </a:fontRef>
              </p:style>
            </p:cxnSp>
            <p:sp>
              <p:nvSpPr>
                <p:cNvPr id="43" name="Oval 15">
                  <a:extLst>
                    <a:ext uri="{FF2B5EF4-FFF2-40B4-BE49-F238E27FC236}">
                      <a16:creationId xmlns:a16="http://schemas.microsoft.com/office/drawing/2014/main" id="{2041C1D5-21B6-4DC8-9938-EBBC9B0E4ABC}"/>
                    </a:ext>
                  </a:extLst>
                </p:cNvPr>
                <p:cNvSpPr/>
                <p:nvPr/>
              </p:nvSpPr>
              <p:spPr>
                <a:xfrm>
                  <a:off x="4013653" y="4181638"/>
                  <a:ext cx="731520" cy="731520"/>
                </a:xfrm>
                <a:prstGeom prst="ellipse">
                  <a:avLst/>
                </a:prstGeom>
                <a:solidFill>
                  <a:schemeClr val="bg1"/>
                </a:solidFill>
                <a:ln w="88900">
                  <a:solidFill>
                    <a:srgbClr val="B4C2C5"/>
                  </a:solidFill>
                </a:ln>
                <a:effectLst>
                  <a:outerShdw blurRad="127000" dist="38100" dir="5400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30" name="Group 34">
                <a:extLst>
                  <a:ext uri="{FF2B5EF4-FFF2-40B4-BE49-F238E27FC236}">
                    <a16:creationId xmlns:a16="http://schemas.microsoft.com/office/drawing/2014/main" id="{D0E6AB13-89B2-4183-AF54-BE8DCF5928DD}"/>
                  </a:ext>
                </a:extLst>
              </p:cNvPr>
              <p:cNvGrpSpPr/>
              <p:nvPr/>
            </p:nvGrpSpPr>
            <p:grpSpPr>
              <a:xfrm>
                <a:off x="1601808" y="7228580"/>
                <a:ext cx="1066800" cy="1066800"/>
                <a:chOff x="8336280" y="5074920"/>
                <a:chExt cx="1600200" cy="1600200"/>
              </a:xfrm>
            </p:grpSpPr>
            <p:sp>
              <p:nvSpPr>
                <p:cNvPr id="37" name="Oval 35">
                  <a:extLst>
                    <a:ext uri="{FF2B5EF4-FFF2-40B4-BE49-F238E27FC236}">
                      <a16:creationId xmlns:a16="http://schemas.microsoft.com/office/drawing/2014/main" id="{2848D06C-45CD-469E-8F8A-CF758C40E1A8}"/>
                    </a:ext>
                  </a:extLst>
                </p:cNvPr>
                <p:cNvSpPr/>
                <p:nvPr/>
              </p:nvSpPr>
              <p:spPr>
                <a:xfrm>
                  <a:off x="8336280" y="5074920"/>
                  <a:ext cx="1600200" cy="1600200"/>
                </a:xfrm>
                <a:prstGeom prst="ellipse">
                  <a:avLst/>
                </a:prstGeom>
                <a:solidFill>
                  <a:schemeClr val="bg1"/>
                </a:solidFill>
                <a:ln w="63500">
                  <a:solidFill>
                    <a:srgbClr val="432E24"/>
                  </a:solidFill>
                </a:ln>
                <a:effectLst>
                  <a:outerShdw blurRad="127000" dist="38100" dir="5400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8" name="Oval 36">
                  <a:extLst>
                    <a:ext uri="{FF2B5EF4-FFF2-40B4-BE49-F238E27FC236}">
                      <a16:creationId xmlns:a16="http://schemas.microsoft.com/office/drawing/2014/main" id="{4DD73A7C-CDA9-4994-A1AC-33A3069E1775}"/>
                    </a:ext>
                  </a:extLst>
                </p:cNvPr>
                <p:cNvSpPr/>
                <p:nvPr/>
              </p:nvSpPr>
              <p:spPr>
                <a:xfrm>
                  <a:off x="8747760" y="5486400"/>
                  <a:ext cx="777240" cy="777240"/>
                </a:xfrm>
                <a:prstGeom prst="ellipse">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9" name="Rounded Rectangle 37">
                  <a:extLst>
                    <a:ext uri="{FF2B5EF4-FFF2-40B4-BE49-F238E27FC236}">
                      <a16:creationId xmlns:a16="http://schemas.microsoft.com/office/drawing/2014/main" id="{4437D06C-9FE9-4041-AF78-7FE20AF84998}"/>
                    </a:ext>
                  </a:extLst>
                </p:cNvPr>
                <p:cNvSpPr/>
                <p:nvPr/>
              </p:nvSpPr>
              <p:spPr>
                <a:xfrm>
                  <a:off x="9028899" y="5341620"/>
                  <a:ext cx="214962" cy="5334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0" name="Oval 38">
                  <a:extLst>
                    <a:ext uri="{FF2B5EF4-FFF2-40B4-BE49-F238E27FC236}">
                      <a16:creationId xmlns:a16="http://schemas.microsoft.com/office/drawing/2014/main" id="{BC78A7A2-6DFA-4586-90E3-C9453CD0F57F}"/>
                    </a:ext>
                  </a:extLst>
                </p:cNvPr>
                <p:cNvSpPr/>
                <p:nvPr/>
              </p:nvSpPr>
              <p:spPr>
                <a:xfrm>
                  <a:off x="8844749" y="5583389"/>
                  <a:ext cx="583262" cy="583262"/>
                </a:xfrm>
                <a:prstGeom prst="ellipse">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1" name="Rounded Rectangle 39">
                  <a:extLst>
                    <a:ext uri="{FF2B5EF4-FFF2-40B4-BE49-F238E27FC236}">
                      <a16:creationId xmlns:a16="http://schemas.microsoft.com/office/drawing/2014/main" id="{9DC5AF5A-E52D-46AA-8698-C36E71B364D6}"/>
                    </a:ext>
                  </a:extLst>
                </p:cNvPr>
                <p:cNvSpPr/>
                <p:nvPr/>
              </p:nvSpPr>
              <p:spPr>
                <a:xfrm>
                  <a:off x="9088755" y="5372099"/>
                  <a:ext cx="95250" cy="54578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31" name="Group 40">
                <a:extLst>
                  <a:ext uri="{FF2B5EF4-FFF2-40B4-BE49-F238E27FC236}">
                    <a16:creationId xmlns:a16="http://schemas.microsoft.com/office/drawing/2014/main" id="{A500A9A5-7409-4E42-89FA-62DFAF128063}"/>
                  </a:ext>
                </a:extLst>
              </p:cNvPr>
              <p:cNvGrpSpPr/>
              <p:nvPr/>
            </p:nvGrpSpPr>
            <p:grpSpPr>
              <a:xfrm>
                <a:off x="1601807" y="7228579"/>
                <a:ext cx="1066800" cy="1066800"/>
                <a:chOff x="8336280" y="5074920"/>
                <a:chExt cx="1600200" cy="1600200"/>
              </a:xfrm>
            </p:grpSpPr>
            <p:sp>
              <p:nvSpPr>
                <p:cNvPr id="32" name="Oval 41">
                  <a:extLst>
                    <a:ext uri="{FF2B5EF4-FFF2-40B4-BE49-F238E27FC236}">
                      <a16:creationId xmlns:a16="http://schemas.microsoft.com/office/drawing/2014/main" id="{CE31B733-E551-4ED8-854E-0421F6172F50}"/>
                    </a:ext>
                  </a:extLst>
                </p:cNvPr>
                <p:cNvSpPr/>
                <p:nvPr/>
              </p:nvSpPr>
              <p:spPr>
                <a:xfrm>
                  <a:off x="8336280" y="5074920"/>
                  <a:ext cx="1600200" cy="1600200"/>
                </a:xfrm>
                <a:prstGeom prst="ellipse">
                  <a:avLst/>
                </a:prstGeom>
                <a:noFill/>
                <a:ln w="63500">
                  <a:solidFill>
                    <a:srgbClr val="B4C2C5"/>
                  </a:solidFill>
                </a:ln>
                <a:effectLst>
                  <a:outerShdw blurRad="127000" dist="38100" dir="5400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3" name="Oval 42">
                  <a:extLst>
                    <a:ext uri="{FF2B5EF4-FFF2-40B4-BE49-F238E27FC236}">
                      <a16:creationId xmlns:a16="http://schemas.microsoft.com/office/drawing/2014/main" id="{D9FC76F1-F19A-4083-A118-DC639D34D8C0}"/>
                    </a:ext>
                  </a:extLst>
                </p:cNvPr>
                <p:cNvSpPr/>
                <p:nvPr/>
              </p:nvSpPr>
              <p:spPr>
                <a:xfrm>
                  <a:off x="8747760" y="5486400"/>
                  <a:ext cx="777240" cy="777240"/>
                </a:xfrm>
                <a:prstGeom prst="ellipse">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4" name="Rounded Rectangle 43">
                  <a:extLst>
                    <a:ext uri="{FF2B5EF4-FFF2-40B4-BE49-F238E27FC236}">
                      <a16:creationId xmlns:a16="http://schemas.microsoft.com/office/drawing/2014/main" id="{319AA1B1-1B4C-458A-B24C-7896653156B1}"/>
                    </a:ext>
                  </a:extLst>
                </p:cNvPr>
                <p:cNvSpPr/>
                <p:nvPr/>
              </p:nvSpPr>
              <p:spPr>
                <a:xfrm>
                  <a:off x="9028899" y="5341620"/>
                  <a:ext cx="214962" cy="533400"/>
                </a:xfrm>
                <a:prstGeom prst="roundRect">
                  <a:avLst/>
                </a:prstGeom>
                <a:solidFill>
                  <a:srgbClr val="9CC7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5" name="Oval 44">
                  <a:extLst>
                    <a:ext uri="{FF2B5EF4-FFF2-40B4-BE49-F238E27FC236}">
                      <a16:creationId xmlns:a16="http://schemas.microsoft.com/office/drawing/2014/main" id="{6B3EAA77-51BB-4AB4-A5CC-872B8047214F}"/>
                    </a:ext>
                  </a:extLst>
                </p:cNvPr>
                <p:cNvSpPr/>
                <p:nvPr/>
              </p:nvSpPr>
              <p:spPr>
                <a:xfrm>
                  <a:off x="8844749" y="5583389"/>
                  <a:ext cx="583262" cy="583262"/>
                </a:xfrm>
                <a:prstGeom prst="ellipse">
                  <a:avLst/>
                </a:prstGeom>
                <a:solidFill>
                  <a:schemeClr val="bg1"/>
                </a:solidFill>
                <a:ln w="6350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6" name="Rounded Rectangle 45">
                  <a:extLst>
                    <a:ext uri="{FF2B5EF4-FFF2-40B4-BE49-F238E27FC236}">
                      <a16:creationId xmlns:a16="http://schemas.microsoft.com/office/drawing/2014/main" id="{97954B97-A66E-4A5B-B256-160951CC7F8B}"/>
                    </a:ext>
                  </a:extLst>
                </p:cNvPr>
                <p:cNvSpPr/>
                <p:nvPr/>
              </p:nvSpPr>
              <p:spPr>
                <a:xfrm>
                  <a:off x="9088755" y="5372099"/>
                  <a:ext cx="95250" cy="545783"/>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grpSp>
          <p:nvGrpSpPr>
            <p:cNvPr id="13" name="组合 12">
              <a:extLst>
                <a:ext uri="{FF2B5EF4-FFF2-40B4-BE49-F238E27FC236}">
                  <a16:creationId xmlns:a16="http://schemas.microsoft.com/office/drawing/2014/main" id="{B44F728B-80A1-4A29-8723-EC320BF4C771}"/>
                </a:ext>
              </a:extLst>
            </p:cNvPr>
            <p:cNvGrpSpPr/>
            <p:nvPr/>
          </p:nvGrpSpPr>
          <p:grpSpPr>
            <a:xfrm>
              <a:off x="2350872" y="3843572"/>
              <a:ext cx="2270749" cy="1578675"/>
              <a:chOff x="1479946" y="4410701"/>
              <a:chExt cx="2270749" cy="1578675"/>
            </a:xfrm>
          </p:grpSpPr>
          <p:sp>
            <p:nvSpPr>
              <p:cNvPr id="23" name="文本框 36">
                <a:extLst>
                  <a:ext uri="{FF2B5EF4-FFF2-40B4-BE49-F238E27FC236}">
                    <a16:creationId xmlns:a16="http://schemas.microsoft.com/office/drawing/2014/main" id="{CF3C19F5-2A67-47FD-B9EE-B494C805D2A6}"/>
                  </a:ext>
                </a:extLst>
              </p:cNvPr>
              <p:cNvSpPr txBox="1"/>
              <p:nvPr/>
            </p:nvSpPr>
            <p:spPr>
              <a:xfrm>
                <a:off x="1553936" y="4410701"/>
                <a:ext cx="2196759" cy="39289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 </a:t>
                </a:r>
                <a:r>
                  <a:rPr lang="zh-CN" altLang="en-US" sz="20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注册与登陆功能</a:t>
                </a:r>
                <a:endPar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endParaRPr>
              </a:p>
            </p:txBody>
          </p:sp>
          <p:sp>
            <p:nvSpPr>
              <p:cNvPr id="24" name="Text Placeholder 32">
                <a:extLst>
                  <a:ext uri="{FF2B5EF4-FFF2-40B4-BE49-F238E27FC236}">
                    <a16:creationId xmlns:a16="http://schemas.microsoft.com/office/drawing/2014/main" id="{35FB6EB2-A3FD-4C0B-96E8-5DCDFF0C95BC}"/>
                  </a:ext>
                </a:extLst>
              </p:cNvPr>
              <p:cNvSpPr txBox="1">
                <a:spLocks/>
              </p:cNvSpPr>
              <p:nvPr/>
            </p:nvSpPr>
            <p:spPr>
              <a:xfrm>
                <a:off x="1479946" y="5007162"/>
                <a:ext cx="2253318" cy="9822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zh-CN" altLang="en-US" sz="1600" dirty="0">
                    <a:latin typeface="宋体" panose="02010600030101010101" pitchFamily="2" charset="-122"/>
                    <a:ea typeface="宋体" panose="02010600030101010101" pitchFamily="2" charset="-122"/>
                  </a:rPr>
                  <a:t>用户利用武大邮箱进行注册以验证学生身份，确保为武大学生。老师利用教师主页展示的邮箱进行注册。</a:t>
                </a:r>
                <a:endParaRPr lang="en-US" altLang="zh-CN" sz="1600" dirty="0">
                  <a:latin typeface="宋体" panose="02010600030101010101" pitchFamily="2" charset="-122"/>
                  <a:ea typeface="宋体" panose="02010600030101010101" pitchFamily="2" charset="-122"/>
                </a:endParaRPr>
              </a:p>
              <a:p>
                <a:pPr marL="0" indent="0" algn="just">
                  <a:lnSpc>
                    <a:spcPct val="100000"/>
                  </a:lnSpc>
                  <a:buNone/>
                </a:pPr>
                <a:r>
                  <a:rPr lang="zh-CN" altLang="en-US" sz="1600" dirty="0">
                    <a:latin typeface="宋体" panose="02010600030101010101" pitchFamily="2" charset="-122"/>
                    <a:ea typeface="宋体" panose="02010600030101010101" pitchFamily="2" charset="-122"/>
                  </a:rPr>
                  <a:t>使用注册时的用户名或者邮箱进行登录。</a:t>
                </a:r>
                <a:endParaRPr lang="en-US" altLang="zh-CN" sz="1600" dirty="0">
                  <a:latin typeface="宋体" panose="02010600030101010101" pitchFamily="2" charset="-122"/>
                  <a:ea typeface="宋体" panose="02010600030101010101" pitchFamily="2" charset="-122"/>
                </a:endParaRPr>
              </a:p>
              <a:p>
                <a:pPr marL="0" indent="0" algn="just">
                  <a:lnSpc>
                    <a:spcPct val="100000"/>
                  </a:lnSpc>
                  <a:buNone/>
                </a:pPr>
                <a:endParaRPr lang="en-US" sz="1600" dirty="0">
                  <a:latin typeface="宋体" panose="02010600030101010101" pitchFamily="2" charset="-122"/>
                  <a:ea typeface="宋体" panose="02010600030101010101" pitchFamily="2" charset="-122"/>
                </a:endParaRPr>
              </a:p>
            </p:txBody>
          </p:sp>
        </p:grpSp>
        <p:grpSp>
          <p:nvGrpSpPr>
            <p:cNvPr id="14" name="组合 13">
              <a:extLst>
                <a:ext uri="{FF2B5EF4-FFF2-40B4-BE49-F238E27FC236}">
                  <a16:creationId xmlns:a16="http://schemas.microsoft.com/office/drawing/2014/main" id="{AE61BABA-B1A0-427B-BBEC-EB85C4656CD3}"/>
                </a:ext>
              </a:extLst>
            </p:cNvPr>
            <p:cNvGrpSpPr/>
            <p:nvPr/>
          </p:nvGrpSpPr>
          <p:grpSpPr>
            <a:xfrm>
              <a:off x="5392005" y="3806883"/>
              <a:ext cx="2253318" cy="1589429"/>
              <a:chOff x="1179950" y="4374012"/>
              <a:chExt cx="2253318" cy="1589429"/>
            </a:xfrm>
          </p:grpSpPr>
          <p:sp>
            <p:nvSpPr>
              <p:cNvPr id="21" name="文本框 36">
                <a:extLst>
                  <a:ext uri="{FF2B5EF4-FFF2-40B4-BE49-F238E27FC236}">
                    <a16:creationId xmlns:a16="http://schemas.microsoft.com/office/drawing/2014/main" id="{D92FB9F1-0C64-47A4-A9DD-45B254207148}"/>
                  </a:ext>
                </a:extLst>
              </p:cNvPr>
              <p:cNvSpPr txBox="1"/>
              <p:nvPr/>
            </p:nvSpPr>
            <p:spPr>
              <a:xfrm>
                <a:off x="1404609" y="4374012"/>
                <a:ext cx="1991392" cy="38890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 </a:t>
                </a:r>
                <a:r>
                  <a:rPr lang="zh-CN" altLang="en-US" sz="20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特色功能</a:t>
                </a:r>
                <a:endPar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endParaRPr>
              </a:p>
            </p:txBody>
          </p:sp>
          <p:sp>
            <p:nvSpPr>
              <p:cNvPr id="22" name="Text Placeholder 32">
                <a:extLst>
                  <a:ext uri="{FF2B5EF4-FFF2-40B4-BE49-F238E27FC236}">
                    <a16:creationId xmlns:a16="http://schemas.microsoft.com/office/drawing/2014/main" id="{92680594-717D-4FAA-8C79-9F45E710FB5E}"/>
                  </a:ext>
                </a:extLst>
              </p:cNvPr>
              <p:cNvSpPr txBox="1">
                <a:spLocks/>
              </p:cNvSpPr>
              <p:nvPr/>
            </p:nvSpPr>
            <p:spPr>
              <a:xfrm>
                <a:off x="1179950" y="4981227"/>
                <a:ext cx="2253318" cy="9822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lnSpc>
                    <a:spcPct val="100000"/>
                  </a:lnSpc>
                  <a:buNone/>
                </a:pPr>
                <a:r>
                  <a:rPr lang="zh-CN" altLang="en-US" sz="1600" dirty="0">
                    <a:latin typeface="宋体" panose="02010600030101010101" pitchFamily="2" charset="-122"/>
                    <a:ea typeface="宋体" panose="02010600030101010101" pitchFamily="2" charset="-122"/>
                  </a:rPr>
                  <a:t>通过数理统计、机器学习等算法，平台提供用户画像、数据可视化等功能。</a:t>
                </a:r>
                <a:endParaRPr lang="en-US" altLang="zh-CN" sz="1600" dirty="0">
                  <a:latin typeface="宋体" panose="02010600030101010101" pitchFamily="2" charset="-122"/>
                  <a:ea typeface="宋体" panose="02010600030101010101" pitchFamily="2" charset="-122"/>
                </a:endParaRPr>
              </a:p>
              <a:p>
                <a:pPr marL="0" indent="0" algn="just">
                  <a:lnSpc>
                    <a:spcPct val="100000"/>
                  </a:lnSpc>
                  <a:buNone/>
                </a:pPr>
                <a:r>
                  <a:rPr lang="zh-CN" altLang="en-US" sz="1600" dirty="0">
                    <a:latin typeface="宋体" panose="02010600030101010101" pitchFamily="2" charset="-122"/>
                    <a:ea typeface="宋体" panose="02010600030101010101" pitchFamily="2" charset="-122"/>
                  </a:rPr>
                  <a:t>学生可以添加竞赛获奖信息或者发起团队；教师可以发起科研团队。</a:t>
                </a:r>
                <a:endParaRPr lang="en-US" sz="1600" dirty="0">
                  <a:latin typeface="宋体" panose="02010600030101010101" pitchFamily="2" charset="-122"/>
                  <a:ea typeface="宋体" panose="02010600030101010101" pitchFamily="2" charset="-122"/>
                </a:endParaRPr>
              </a:p>
            </p:txBody>
          </p:sp>
        </p:grpSp>
        <p:grpSp>
          <p:nvGrpSpPr>
            <p:cNvPr id="15" name="组合 14">
              <a:extLst>
                <a:ext uri="{FF2B5EF4-FFF2-40B4-BE49-F238E27FC236}">
                  <a16:creationId xmlns:a16="http://schemas.microsoft.com/office/drawing/2014/main" id="{BA3928B3-9CDE-4769-BADD-C29F4788A4BB}"/>
                </a:ext>
              </a:extLst>
            </p:cNvPr>
            <p:cNvGrpSpPr/>
            <p:nvPr/>
          </p:nvGrpSpPr>
          <p:grpSpPr>
            <a:xfrm>
              <a:off x="3532941" y="1814043"/>
              <a:ext cx="2419885" cy="1354922"/>
              <a:chOff x="1393219" y="4470946"/>
              <a:chExt cx="2419885" cy="1354922"/>
            </a:xfrm>
          </p:grpSpPr>
          <p:sp>
            <p:nvSpPr>
              <p:cNvPr id="19" name="文本框 36">
                <a:extLst>
                  <a:ext uri="{FF2B5EF4-FFF2-40B4-BE49-F238E27FC236}">
                    <a16:creationId xmlns:a16="http://schemas.microsoft.com/office/drawing/2014/main" id="{8495B57F-FF01-4F1B-BA01-1C7D64960608}"/>
                  </a:ext>
                </a:extLst>
              </p:cNvPr>
              <p:cNvSpPr txBox="1"/>
              <p:nvPr/>
            </p:nvSpPr>
            <p:spPr>
              <a:xfrm>
                <a:off x="1821712" y="4470946"/>
                <a:ext cx="1991392" cy="3370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0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 </a:t>
                </a:r>
                <a:r>
                  <a:rPr lang="zh-CN" altLang="en-US" sz="20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查询功能</a:t>
                </a:r>
                <a:endParaRPr lang="en-US" altLang="zh-CN" sz="20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endParaRPr>
              </a:p>
            </p:txBody>
          </p:sp>
          <p:sp>
            <p:nvSpPr>
              <p:cNvPr id="20" name="Text Placeholder 32">
                <a:extLst>
                  <a:ext uri="{FF2B5EF4-FFF2-40B4-BE49-F238E27FC236}">
                    <a16:creationId xmlns:a16="http://schemas.microsoft.com/office/drawing/2014/main" id="{F24684C9-3F8A-4EA7-8505-096DAAE4A952}"/>
                  </a:ext>
                </a:extLst>
              </p:cNvPr>
              <p:cNvSpPr txBox="1">
                <a:spLocks/>
              </p:cNvSpPr>
              <p:nvPr/>
            </p:nvSpPr>
            <p:spPr>
              <a:xfrm>
                <a:off x="1393219" y="4843654"/>
                <a:ext cx="2253318" cy="9822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zh-CN" altLang="zh-CN" sz="1600" dirty="0">
                    <a:latin typeface="宋体" panose="02010600030101010101" pitchFamily="2" charset="-122"/>
                    <a:ea typeface="宋体" panose="02010600030101010101" pitchFamily="2" charset="-122"/>
                  </a:rPr>
                  <a:t>用户可以通过关键词</a:t>
                </a:r>
                <a:r>
                  <a:rPr lang="zh-CN" altLang="en-US" sz="1600" dirty="0">
                    <a:latin typeface="宋体" panose="02010600030101010101" pitchFamily="2" charset="-122"/>
                    <a:ea typeface="宋体" panose="02010600030101010101" pitchFamily="2" charset="-122"/>
                  </a:rPr>
                  <a:t>或者职称分类</a:t>
                </a:r>
                <a:r>
                  <a:rPr lang="zh-CN" altLang="zh-CN" sz="1600" dirty="0">
                    <a:latin typeface="宋体" panose="02010600030101010101" pitchFamily="2" charset="-122"/>
                    <a:ea typeface="宋体" panose="02010600030101010101" pitchFamily="2" charset="-122"/>
                  </a:rPr>
                  <a:t>查询老师的基本信息和相关评价。</a:t>
                </a:r>
                <a:r>
                  <a:rPr lang="zh-CN" altLang="en-US" sz="1600" dirty="0">
                    <a:latin typeface="宋体" panose="02010600030101010101" pitchFamily="2" charset="-122"/>
                    <a:ea typeface="宋体" panose="02010600030101010101" pitchFamily="2" charset="-122"/>
                  </a:rPr>
                  <a:t>通过项目分类或研究方向，加上关键词查询竞赛信息或者科研信息。</a:t>
                </a:r>
                <a:endParaRPr lang="en-US" altLang="zh-CN" sz="1600" dirty="0">
                  <a:latin typeface="宋体" panose="02010600030101010101" pitchFamily="2" charset="-122"/>
                  <a:ea typeface="宋体" panose="02010600030101010101" pitchFamily="2" charset="-122"/>
                </a:endParaRPr>
              </a:p>
            </p:txBody>
          </p:sp>
        </p:grpSp>
        <p:grpSp>
          <p:nvGrpSpPr>
            <p:cNvPr id="16" name="组合 15">
              <a:extLst>
                <a:ext uri="{FF2B5EF4-FFF2-40B4-BE49-F238E27FC236}">
                  <a16:creationId xmlns:a16="http://schemas.microsoft.com/office/drawing/2014/main" id="{2F0F1019-AF4E-42A6-A8C6-F19EEA682094}"/>
                </a:ext>
              </a:extLst>
            </p:cNvPr>
            <p:cNvGrpSpPr/>
            <p:nvPr/>
          </p:nvGrpSpPr>
          <p:grpSpPr>
            <a:xfrm>
              <a:off x="7229705" y="1794973"/>
              <a:ext cx="2424719" cy="1370317"/>
              <a:chOff x="1459921" y="4451876"/>
              <a:chExt cx="2424719" cy="1370317"/>
            </a:xfrm>
          </p:grpSpPr>
          <p:sp>
            <p:nvSpPr>
              <p:cNvPr id="17" name="文本框 36">
                <a:extLst>
                  <a:ext uri="{FF2B5EF4-FFF2-40B4-BE49-F238E27FC236}">
                    <a16:creationId xmlns:a16="http://schemas.microsoft.com/office/drawing/2014/main" id="{73441665-FEC6-4178-847E-6DD7FB5286A1}"/>
                  </a:ext>
                </a:extLst>
              </p:cNvPr>
              <p:cNvSpPr txBox="1"/>
              <p:nvPr/>
            </p:nvSpPr>
            <p:spPr>
              <a:xfrm>
                <a:off x="1893248" y="4451876"/>
                <a:ext cx="1991392" cy="38890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 </a:t>
                </a:r>
                <a:r>
                  <a:rPr lang="zh-CN" altLang="en-US" sz="20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评价功能</a:t>
                </a:r>
                <a:endPar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endParaRPr>
              </a:p>
            </p:txBody>
          </p:sp>
          <p:sp>
            <p:nvSpPr>
              <p:cNvPr id="18" name="Text Placeholder 32">
                <a:extLst>
                  <a:ext uri="{FF2B5EF4-FFF2-40B4-BE49-F238E27FC236}">
                    <a16:creationId xmlns:a16="http://schemas.microsoft.com/office/drawing/2014/main" id="{1E8ABB98-F41A-457F-B75E-8B321804CB2F}"/>
                  </a:ext>
                </a:extLst>
              </p:cNvPr>
              <p:cNvSpPr txBox="1">
                <a:spLocks/>
              </p:cNvSpPr>
              <p:nvPr/>
            </p:nvSpPr>
            <p:spPr>
              <a:xfrm>
                <a:off x="1459921" y="4839979"/>
                <a:ext cx="2253318" cy="982214"/>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just">
                  <a:buNone/>
                </a:pPr>
                <a:r>
                  <a:rPr lang="zh-CN" altLang="zh-CN" sz="1600" dirty="0">
                    <a:latin typeface="宋体" panose="02010600030101010101" pitchFamily="2" charset="-122"/>
                    <a:ea typeface="宋体" panose="02010600030101010101" pitchFamily="2" charset="-122"/>
                  </a:rPr>
                  <a:t>用户可以结合平台提供的评价指标，</a:t>
                </a:r>
                <a:r>
                  <a:rPr lang="zh-CN" altLang="en-US" sz="1600" dirty="0">
                    <a:latin typeface="宋体" panose="02010600030101010101" pitchFamily="2" charset="-122"/>
                    <a:ea typeface="宋体" panose="02010600030101010101" pitchFamily="2" charset="-122"/>
                  </a:rPr>
                  <a:t>对老师的教学、科研和竞赛</a:t>
                </a:r>
                <a:r>
                  <a:rPr lang="zh-CN" altLang="zh-CN" sz="1600" dirty="0">
                    <a:latin typeface="宋体" panose="02010600030101010101" pitchFamily="2" charset="-122"/>
                    <a:ea typeface="宋体" panose="02010600030101010101" pitchFamily="2" charset="-122"/>
                  </a:rPr>
                  <a:t>进行</a:t>
                </a:r>
                <a:r>
                  <a:rPr lang="zh-CN" altLang="en-US" sz="1600" dirty="0">
                    <a:latin typeface="宋体" panose="02010600030101010101" pitchFamily="2" charset="-122"/>
                    <a:ea typeface="宋体" panose="02010600030101010101" pitchFamily="2" charset="-122"/>
                  </a:rPr>
                  <a:t>星级</a:t>
                </a:r>
                <a:r>
                  <a:rPr lang="zh-CN" altLang="zh-CN" sz="1600" dirty="0">
                    <a:latin typeface="宋体" panose="02010600030101010101" pitchFamily="2" charset="-122"/>
                    <a:ea typeface="宋体" panose="02010600030101010101" pitchFamily="2" charset="-122"/>
                  </a:rPr>
                  <a:t>评分和文字评价。</a:t>
                </a:r>
                <a:endParaRPr lang="en-US" altLang="zh-CN" sz="1600" dirty="0">
                  <a:latin typeface="宋体" panose="02010600030101010101" pitchFamily="2" charset="-122"/>
                  <a:ea typeface="宋体" panose="02010600030101010101" pitchFamily="2" charset="-122"/>
                </a:endParaRPr>
              </a:p>
              <a:p>
                <a:pPr marL="0" indent="0" algn="just">
                  <a:buNone/>
                </a:pPr>
                <a:r>
                  <a:rPr lang="zh-CN" altLang="en-US" sz="1600" dirty="0">
                    <a:latin typeface="宋体" panose="02010600030101010101" pitchFamily="2" charset="-122"/>
                    <a:ea typeface="宋体" panose="02010600030101010101" pitchFamily="2" charset="-122"/>
                  </a:rPr>
                  <a:t>可以对其他人的评价进行点赞和排序（按照时间或点赞数）</a:t>
                </a:r>
                <a:endParaRPr lang="zh-CN" altLang="zh-CN" sz="1600" dirty="0">
                  <a:latin typeface="宋体" panose="02010600030101010101" pitchFamily="2" charset="-122"/>
                  <a:ea typeface="宋体" panose="02010600030101010101" pitchFamily="2" charset="-122"/>
                </a:endParaRPr>
              </a:p>
            </p:txBody>
          </p:sp>
        </p:grpSp>
      </p:grpSp>
    </p:spTree>
    <p:extLst>
      <p:ext uri="{BB962C8B-B14F-4D97-AF65-F5344CB8AC3E}">
        <p14:creationId xmlns:p14="http://schemas.microsoft.com/office/powerpoint/2010/main" val="232657058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grpSp>
        <p:nvGrpSpPr>
          <p:cNvPr id="2" name="组合 1">
            <a:extLst>
              <a:ext uri="{FF2B5EF4-FFF2-40B4-BE49-F238E27FC236}">
                <a16:creationId xmlns:a16="http://schemas.microsoft.com/office/drawing/2014/main" id="{61ECB788-1E69-4C82-A7B2-92415EFE425D}"/>
              </a:ext>
            </a:extLst>
          </p:cNvPr>
          <p:cNvGrpSpPr/>
          <p:nvPr/>
        </p:nvGrpSpPr>
        <p:grpSpPr>
          <a:xfrm>
            <a:off x="3496796" y="2066595"/>
            <a:ext cx="5198409" cy="2724810"/>
            <a:chOff x="3496796" y="1990583"/>
            <a:chExt cx="5198409" cy="2724810"/>
          </a:xfrm>
        </p:grpSpPr>
        <p:grpSp>
          <p:nvGrpSpPr>
            <p:cNvPr id="35" name="组合 34">
              <a:extLst>
                <a:ext uri="{FF2B5EF4-FFF2-40B4-BE49-F238E27FC236}">
                  <a16:creationId xmlns:a16="http://schemas.microsoft.com/office/drawing/2014/main" id="{44AB731F-8BC9-4090-87D0-D40A5F7F2CCE}"/>
                </a:ext>
              </a:extLst>
            </p:cNvPr>
            <p:cNvGrpSpPr/>
            <p:nvPr/>
          </p:nvGrpSpPr>
          <p:grpSpPr>
            <a:xfrm>
              <a:off x="5185490" y="1990583"/>
              <a:ext cx="1666220" cy="1460222"/>
              <a:chOff x="5374615" y="2451808"/>
              <a:chExt cx="1287969" cy="1128736"/>
            </a:xfrm>
          </p:grpSpPr>
          <p:sp>
            <p:nvSpPr>
              <p:cNvPr id="38" name="椭圆 37">
                <a:extLst>
                  <a:ext uri="{FF2B5EF4-FFF2-40B4-BE49-F238E27FC236}">
                    <a16:creationId xmlns:a16="http://schemas.microsoft.com/office/drawing/2014/main" id="{B7B8E321-1471-400C-8783-8D40381EF283}"/>
                  </a:ext>
                </a:extLst>
              </p:cNvPr>
              <p:cNvSpPr/>
              <p:nvPr/>
            </p:nvSpPr>
            <p:spPr>
              <a:xfrm>
                <a:off x="5515376" y="2451808"/>
                <a:ext cx="1033342" cy="1033342"/>
              </a:xfrm>
              <a:prstGeom prst="ellipse">
                <a:avLst/>
              </a:prstGeom>
              <a:solidFill>
                <a:srgbClr val="B4C2C5"/>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6BC066"/>
                  </a:solidFill>
                  <a:latin typeface="微软雅黑" panose="020B0503020204020204" pitchFamily="34" charset="-122"/>
                  <a:ea typeface="微软雅黑" panose="020B0503020204020204" pitchFamily="34" charset="-122"/>
                </a:endParaRPr>
              </a:p>
            </p:txBody>
          </p:sp>
          <p:sp>
            <p:nvSpPr>
              <p:cNvPr id="39" name="文本框 3">
                <a:extLst>
                  <a:ext uri="{FF2B5EF4-FFF2-40B4-BE49-F238E27FC236}">
                    <a16:creationId xmlns:a16="http://schemas.microsoft.com/office/drawing/2014/main" id="{F14D72DB-3FB5-4846-A938-4645042FE0F7}"/>
                  </a:ext>
                </a:extLst>
              </p:cNvPr>
              <p:cNvSpPr txBox="1">
                <a:spLocks noChangeArrowheads="1"/>
              </p:cNvSpPr>
              <p:nvPr/>
            </p:nvSpPr>
            <p:spPr bwMode="auto">
              <a:xfrm>
                <a:off x="5401509" y="2641333"/>
                <a:ext cx="1261075" cy="642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800" b="1" dirty="0">
                    <a:solidFill>
                      <a:schemeClr val="bg1"/>
                    </a:solidFill>
                    <a:latin typeface="微软雅黑" panose="020B0503020204020204" pitchFamily="34" charset="-122"/>
                    <a:ea typeface="微软雅黑" panose="020B0503020204020204" pitchFamily="34" charset="-122"/>
                  </a:rPr>
                  <a:t>03</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40" name="Freeform 8">
                <a:extLst>
                  <a:ext uri="{FF2B5EF4-FFF2-40B4-BE49-F238E27FC236}">
                    <a16:creationId xmlns:a16="http://schemas.microsoft.com/office/drawing/2014/main" id="{DC77B449-000D-4CA8-B023-B20560C9149B}"/>
                  </a:ext>
                </a:extLst>
              </p:cNvPr>
              <p:cNvSpPr>
                <a:spLocks/>
              </p:cNvSpPr>
              <p:nvPr/>
            </p:nvSpPr>
            <p:spPr bwMode="auto">
              <a:xfrm>
                <a:off x="5374615" y="2942332"/>
                <a:ext cx="1261076" cy="638212"/>
              </a:xfrm>
              <a:custGeom>
                <a:avLst/>
                <a:gdLst>
                  <a:gd name="T0" fmla="*/ 1549562246 w 3963"/>
                  <a:gd name="T1" fmla="*/ 0 h 1997"/>
                  <a:gd name="T2" fmla="*/ 1549562246 w 3963"/>
                  <a:gd name="T3" fmla="*/ 6310189 h 1997"/>
                  <a:gd name="T4" fmla="*/ 774976531 w 3963"/>
                  <a:gd name="T5" fmla="*/ 787596152 h 1997"/>
                  <a:gd name="T6" fmla="*/ 0 w 3963"/>
                  <a:gd name="T7" fmla="*/ 6310189 h 199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63" h="1997">
                    <a:moveTo>
                      <a:pt x="3963" y="0"/>
                    </a:moveTo>
                    <a:cubicBezTo>
                      <a:pt x="3963" y="5"/>
                      <a:pt x="3963" y="11"/>
                      <a:pt x="3963" y="16"/>
                    </a:cubicBezTo>
                    <a:cubicBezTo>
                      <a:pt x="3963" y="1110"/>
                      <a:pt x="3076" y="1997"/>
                      <a:pt x="1982" y="1997"/>
                    </a:cubicBezTo>
                    <a:cubicBezTo>
                      <a:pt x="888" y="1997"/>
                      <a:pt x="0" y="1110"/>
                      <a:pt x="0" y="16"/>
                    </a:cubicBezTo>
                  </a:path>
                </a:pathLst>
              </a:custGeom>
              <a:noFill/>
              <a:ln w="38100" cap="flat" cmpd="sng">
                <a:solidFill>
                  <a:srgbClr val="B4C2C5"/>
                </a:solidFill>
                <a:prstDash val="dash"/>
                <a:round/>
                <a:headEnd/>
                <a:tailEnd/>
              </a:ln>
              <a:extLst>
                <a:ext uri="{909E8E84-426E-40DD-AFC4-6F175D3DCCD1}">
                  <a14:hiddenFill xmlns:a14="http://schemas.microsoft.com/office/drawing/2010/main">
                    <a:solidFill>
                      <a:srgbClr val="FFFFFF"/>
                    </a:solid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a:p>
            </p:txBody>
          </p:sp>
        </p:grpSp>
        <p:sp>
          <p:nvSpPr>
            <p:cNvPr id="14" name="文本框 13">
              <a:extLst>
                <a:ext uri="{FF2B5EF4-FFF2-40B4-BE49-F238E27FC236}">
                  <a16:creationId xmlns:a16="http://schemas.microsoft.com/office/drawing/2014/main" id="{8170DD44-A2C9-4534-8BF2-1C07CAD5B156}"/>
                </a:ext>
              </a:extLst>
            </p:cNvPr>
            <p:cNvSpPr txBox="1"/>
            <p:nvPr/>
          </p:nvSpPr>
          <p:spPr>
            <a:xfrm>
              <a:off x="3496796" y="3572383"/>
              <a:ext cx="5198409" cy="830997"/>
            </a:xfrm>
            <a:prstGeom prst="rect">
              <a:avLst/>
            </a:prstGeom>
            <a:noFill/>
          </p:spPr>
          <p:txBody>
            <a:bodyPr wrap="square" rtlCol="0">
              <a:spAutoFit/>
            </a:bodyPr>
            <a:lstStyle/>
            <a:p>
              <a:pPr algn="ctr"/>
              <a:r>
                <a:rPr lang="zh-CN" altLang="en-US" sz="4800" spc="600" dirty="0">
                  <a:solidFill>
                    <a:srgbClr val="B4C2C5"/>
                  </a:solidFill>
                  <a:latin typeface="微软雅黑" panose="020B0503020204020204" pitchFamily="34" charset="-122"/>
                  <a:ea typeface="微软雅黑" panose="020B0503020204020204" pitchFamily="34" charset="-122"/>
                </a:rPr>
                <a:t>技术路线</a:t>
              </a:r>
            </a:p>
          </p:txBody>
        </p:sp>
        <p:sp>
          <p:nvSpPr>
            <p:cNvPr id="20" name="矩形 19">
              <a:extLst>
                <a:ext uri="{FF2B5EF4-FFF2-40B4-BE49-F238E27FC236}">
                  <a16:creationId xmlns:a16="http://schemas.microsoft.com/office/drawing/2014/main" id="{001980E8-EEBB-45D3-8050-6ACCC2F781F6}"/>
                </a:ext>
              </a:extLst>
            </p:cNvPr>
            <p:cNvSpPr/>
            <p:nvPr/>
          </p:nvSpPr>
          <p:spPr>
            <a:xfrm>
              <a:off x="6013466" y="4315283"/>
              <a:ext cx="184731" cy="400110"/>
            </a:xfrm>
            <a:prstGeom prst="rect">
              <a:avLst/>
            </a:prstGeom>
          </p:spPr>
          <p:txBody>
            <a:bodyPr wrap="none">
              <a:spAutoFit/>
            </a:bodyPr>
            <a:lstStyle/>
            <a:p>
              <a:pPr algn="ctr"/>
              <a:endParaRPr lang="zh-CN" altLang="en-US" sz="2000" dirty="0">
                <a:solidFill>
                  <a:srgbClr val="B4C2C5"/>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5957086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89E2549A-9D2E-4BDF-9772-688184A93BA9}"/>
              </a:ext>
            </a:extLst>
          </p:cNvPr>
          <p:cNvGrpSpPr/>
          <p:nvPr/>
        </p:nvGrpSpPr>
        <p:grpSpPr>
          <a:xfrm>
            <a:off x="367514" y="330112"/>
            <a:ext cx="724644" cy="722736"/>
            <a:chOff x="4750828" y="1491255"/>
            <a:chExt cx="724644" cy="722736"/>
          </a:xfrm>
        </p:grpSpPr>
        <p:sp>
          <p:nvSpPr>
            <p:cNvPr id="5" name="Oval 5">
              <a:extLst>
                <a:ext uri="{FF2B5EF4-FFF2-40B4-BE49-F238E27FC236}">
                  <a16:creationId xmlns:a16="http://schemas.microsoft.com/office/drawing/2014/main" id="{2EA1FABE-2223-4A84-87D7-B12FD1DB5145}"/>
                </a:ext>
              </a:extLst>
            </p:cNvPr>
            <p:cNvSpPr>
              <a:spLocks noChangeArrowheads="1"/>
            </p:cNvSpPr>
            <p:nvPr/>
          </p:nvSpPr>
          <p:spPr bwMode="auto">
            <a:xfrm>
              <a:off x="4750828" y="1491255"/>
              <a:ext cx="724644" cy="722736"/>
            </a:xfrm>
            <a:prstGeom prst="ellipse">
              <a:avLst/>
            </a:prstGeom>
            <a:noFill/>
            <a:ln w="57150">
              <a:solidFill>
                <a:srgbClr val="B4C2C5"/>
              </a:solidFill>
            </a:ln>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endParaRPr lang="zh-CN" altLang="en-US" sz="2000">
                <a:solidFill>
                  <a:srgbClr val="B4C2C5"/>
                </a:solidFill>
              </a:endParaRPr>
            </a:p>
          </p:txBody>
        </p:sp>
        <p:sp>
          <p:nvSpPr>
            <p:cNvPr id="6" name="TextBox 14">
              <a:extLst>
                <a:ext uri="{FF2B5EF4-FFF2-40B4-BE49-F238E27FC236}">
                  <a16:creationId xmlns:a16="http://schemas.microsoft.com/office/drawing/2014/main" id="{11F14E2C-B1E8-4272-929B-C421D67C4455}"/>
                </a:ext>
              </a:extLst>
            </p:cNvPr>
            <p:cNvSpPr txBox="1">
              <a:spLocks noChangeArrowheads="1"/>
            </p:cNvSpPr>
            <p:nvPr/>
          </p:nvSpPr>
          <p:spPr bwMode="auto">
            <a:xfrm>
              <a:off x="4810823" y="1591013"/>
              <a:ext cx="604653" cy="523220"/>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eaLnBrk="1" hangingPunct="1">
                <a:buFontTx/>
                <a:buNone/>
              </a:pPr>
              <a:r>
                <a:rPr lang="en-US" altLang="zh-CN" sz="2800" dirty="0">
                  <a:solidFill>
                    <a:srgbClr val="B4C2C5"/>
                  </a:solidFill>
                  <a:latin typeface="微软雅黑" panose="020B0503020204020204" pitchFamily="34" charset="-122"/>
                  <a:ea typeface="微软雅黑" panose="020B0503020204020204" pitchFamily="34" charset="-122"/>
                </a:rPr>
                <a:t>03</a:t>
              </a:r>
              <a:endParaRPr lang="zh-CN" altLang="en-US" sz="2800" dirty="0">
                <a:solidFill>
                  <a:srgbClr val="B4C2C5"/>
                </a:solidFill>
                <a:latin typeface="微软雅黑" panose="020B0503020204020204" pitchFamily="34" charset="-122"/>
                <a:ea typeface="微软雅黑" panose="020B0503020204020204" pitchFamily="34" charset="-122"/>
              </a:endParaRPr>
            </a:p>
          </p:txBody>
        </p:sp>
      </p:grpSp>
      <p:sp>
        <p:nvSpPr>
          <p:cNvPr id="9" name="文本框 8">
            <a:extLst>
              <a:ext uri="{FF2B5EF4-FFF2-40B4-BE49-F238E27FC236}">
                <a16:creationId xmlns:a16="http://schemas.microsoft.com/office/drawing/2014/main" id="{82B3FAF1-2054-4BC6-B7FD-7B1E7F89F7CA}"/>
              </a:ext>
            </a:extLst>
          </p:cNvPr>
          <p:cNvSpPr txBox="1"/>
          <p:nvPr/>
        </p:nvSpPr>
        <p:spPr>
          <a:xfrm>
            <a:off x="1153840" y="404156"/>
            <a:ext cx="3505200"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技术路线</a:t>
            </a:r>
          </a:p>
        </p:txBody>
      </p:sp>
      <p:grpSp>
        <p:nvGrpSpPr>
          <p:cNvPr id="10" name="组合 9">
            <a:extLst>
              <a:ext uri="{FF2B5EF4-FFF2-40B4-BE49-F238E27FC236}">
                <a16:creationId xmlns:a16="http://schemas.microsoft.com/office/drawing/2014/main" id="{A9335B73-F40F-40F7-90B6-78A0EFE6EDF9}"/>
              </a:ext>
            </a:extLst>
          </p:cNvPr>
          <p:cNvGrpSpPr/>
          <p:nvPr/>
        </p:nvGrpSpPr>
        <p:grpSpPr>
          <a:xfrm>
            <a:off x="1159581" y="1570708"/>
            <a:ext cx="9638285" cy="4487609"/>
            <a:chOff x="1182574" y="1730362"/>
            <a:chExt cx="9638285" cy="4487609"/>
          </a:xfrm>
        </p:grpSpPr>
        <p:grpSp>
          <p:nvGrpSpPr>
            <p:cNvPr id="11" name="组合 10">
              <a:extLst>
                <a:ext uri="{FF2B5EF4-FFF2-40B4-BE49-F238E27FC236}">
                  <a16:creationId xmlns:a16="http://schemas.microsoft.com/office/drawing/2014/main" id="{DBCA2D06-4009-4C93-9CCC-2641EEBE1492}"/>
                </a:ext>
              </a:extLst>
            </p:cNvPr>
            <p:cNvGrpSpPr/>
            <p:nvPr/>
          </p:nvGrpSpPr>
          <p:grpSpPr>
            <a:xfrm>
              <a:off x="4049486" y="1851342"/>
              <a:ext cx="4093028" cy="3931990"/>
              <a:chOff x="2810020" y="2492896"/>
              <a:chExt cx="3523960" cy="3385312"/>
            </a:xfrm>
          </p:grpSpPr>
          <p:grpSp>
            <p:nvGrpSpPr>
              <p:cNvPr id="25" name="그룹 7">
                <a:extLst>
                  <a:ext uri="{FF2B5EF4-FFF2-40B4-BE49-F238E27FC236}">
                    <a16:creationId xmlns:a16="http://schemas.microsoft.com/office/drawing/2014/main" id="{BD8BFC9B-5030-4827-A8AD-92BC535F533A}"/>
                  </a:ext>
                </a:extLst>
              </p:cNvPr>
              <p:cNvGrpSpPr/>
              <p:nvPr/>
            </p:nvGrpSpPr>
            <p:grpSpPr>
              <a:xfrm>
                <a:off x="3190876" y="2786215"/>
                <a:ext cx="2762250" cy="2762250"/>
                <a:chOff x="3190876" y="2786215"/>
                <a:chExt cx="2762250" cy="2762250"/>
              </a:xfrm>
            </p:grpSpPr>
            <p:grpSp>
              <p:nvGrpSpPr>
                <p:cNvPr id="38" name="그룹 31">
                  <a:extLst>
                    <a:ext uri="{FF2B5EF4-FFF2-40B4-BE49-F238E27FC236}">
                      <a16:creationId xmlns:a16="http://schemas.microsoft.com/office/drawing/2014/main" id="{5BF808A9-7EC3-4EFD-AA79-FB704D81500C}"/>
                    </a:ext>
                  </a:extLst>
                </p:cNvPr>
                <p:cNvGrpSpPr/>
                <p:nvPr/>
              </p:nvGrpSpPr>
              <p:grpSpPr>
                <a:xfrm>
                  <a:off x="3190876" y="2786215"/>
                  <a:ext cx="2762250" cy="2762250"/>
                  <a:chOff x="3045126" y="2757788"/>
                  <a:chExt cx="3053750" cy="3053750"/>
                </a:xfrm>
              </p:grpSpPr>
              <p:sp>
                <p:nvSpPr>
                  <p:cNvPr id="50" name="Freeform 5">
                    <a:extLst>
                      <a:ext uri="{FF2B5EF4-FFF2-40B4-BE49-F238E27FC236}">
                        <a16:creationId xmlns:a16="http://schemas.microsoft.com/office/drawing/2014/main" id="{DA0CA509-D80B-493E-B2E4-C2EBE9B2EB46}"/>
                      </a:ext>
                    </a:extLst>
                  </p:cNvPr>
                  <p:cNvSpPr>
                    <a:spLocks/>
                  </p:cNvSpPr>
                  <p:nvPr/>
                </p:nvSpPr>
                <p:spPr bwMode="auto">
                  <a:xfrm>
                    <a:off x="3045126" y="4282881"/>
                    <a:ext cx="1525093" cy="1528657"/>
                  </a:xfrm>
                  <a:custGeom>
                    <a:avLst/>
                    <a:gdLst>
                      <a:gd name="T0" fmla="*/ 856 w 856"/>
                      <a:gd name="T1" fmla="*/ 546 h 858"/>
                      <a:gd name="T2" fmla="*/ 800 w 856"/>
                      <a:gd name="T3" fmla="*/ 542 h 858"/>
                      <a:gd name="T4" fmla="*/ 746 w 856"/>
                      <a:gd name="T5" fmla="*/ 534 h 858"/>
                      <a:gd name="T6" fmla="*/ 694 w 856"/>
                      <a:gd name="T7" fmla="*/ 520 h 858"/>
                      <a:gd name="T8" fmla="*/ 644 w 856"/>
                      <a:gd name="T9" fmla="*/ 502 h 858"/>
                      <a:gd name="T10" fmla="*/ 596 w 856"/>
                      <a:gd name="T11" fmla="*/ 480 h 858"/>
                      <a:gd name="T12" fmla="*/ 552 w 856"/>
                      <a:gd name="T13" fmla="*/ 452 h 858"/>
                      <a:gd name="T14" fmla="*/ 510 w 856"/>
                      <a:gd name="T15" fmla="*/ 420 h 858"/>
                      <a:gd name="T16" fmla="*/ 472 w 856"/>
                      <a:gd name="T17" fmla="*/ 386 h 858"/>
                      <a:gd name="T18" fmla="*/ 436 w 856"/>
                      <a:gd name="T19" fmla="*/ 346 h 858"/>
                      <a:gd name="T20" fmla="*/ 404 w 856"/>
                      <a:gd name="T21" fmla="*/ 306 h 858"/>
                      <a:gd name="T22" fmla="*/ 378 w 856"/>
                      <a:gd name="T23" fmla="*/ 260 h 858"/>
                      <a:gd name="T24" fmla="*/ 354 w 856"/>
                      <a:gd name="T25" fmla="*/ 212 h 858"/>
                      <a:gd name="T26" fmla="*/ 336 w 856"/>
                      <a:gd name="T27" fmla="*/ 162 h 858"/>
                      <a:gd name="T28" fmla="*/ 322 w 856"/>
                      <a:gd name="T29" fmla="*/ 110 h 858"/>
                      <a:gd name="T30" fmla="*/ 314 w 856"/>
                      <a:gd name="T31" fmla="*/ 56 h 858"/>
                      <a:gd name="T32" fmla="*/ 312 w 856"/>
                      <a:gd name="T33" fmla="*/ 0 h 858"/>
                      <a:gd name="T34" fmla="*/ 0 w 856"/>
                      <a:gd name="T35" fmla="*/ 0 h 858"/>
                      <a:gd name="T36" fmla="*/ 2 w 856"/>
                      <a:gd name="T37" fmla="*/ 80 h 858"/>
                      <a:gd name="T38" fmla="*/ 14 w 856"/>
                      <a:gd name="T39" fmla="*/ 158 h 858"/>
                      <a:gd name="T40" fmla="*/ 30 w 856"/>
                      <a:gd name="T41" fmla="*/ 232 h 858"/>
                      <a:gd name="T42" fmla="*/ 54 w 856"/>
                      <a:gd name="T43" fmla="*/ 306 h 858"/>
                      <a:gd name="T44" fmla="*/ 84 w 856"/>
                      <a:gd name="T45" fmla="*/ 374 h 858"/>
                      <a:gd name="T46" fmla="*/ 120 w 856"/>
                      <a:gd name="T47" fmla="*/ 440 h 858"/>
                      <a:gd name="T48" fmla="*/ 162 w 856"/>
                      <a:gd name="T49" fmla="*/ 504 h 858"/>
                      <a:gd name="T50" fmla="*/ 208 w 856"/>
                      <a:gd name="T51" fmla="*/ 562 h 858"/>
                      <a:gd name="T52" fmla="*/ 174 w 856"/>
                      <a:gd name="T53" fmla="*/ 692 h 858"/>
                      <a:gd name="T54" fmla="*/ 304 w 856"/>
                      <a:gd name="T55" fmla="*/ 656 h 858"/>
                      <a:gd name="T56" fmla="*/ 332 w 856"/>
                      <a:gd name="T57" fmla="*/ 680 h 858"/>
                      <a:gd name="T58" fmla="*/ 392 w 856"/>
                      <a:gd name="T59" fmla="*/ 722 h 858"/>
                      <a:gd name="T60" fmla="*/ 456 w 856"/>
                      <a:gd name="T61" fmla="*/ 758 h 858"/>
                      <a:gd name="T62" fmla="*/ 522 w 856"/>
                      <a:gd name="T63" fmla="*/ 790 h 858"/>
                      <a:gd name="T64" fmla="*/ 592 w 856"/>
                      <a:gd name="T65" fmla="*/ 816 h 858"/>
                      <a:gd name="T66" fmla="*/ 666 w 856"/>
                      <a:gd name="T67" fmla="*/ 836 h 858"/>
                      <a:gd name="T68" fmla="*/ 740 w 856"/>
                      <a:gd name="T69" fmla="*/ 850 h 858"/>
                      <a:gd name="T70" fmla="*/ 818 w 856"/>
                      <a:gd name="T71" fmla="*/ 856 h 858"/>
                      <a:gd name="T72" fmla="*/ 856 w 856"/>
                      <a:gd name="T73" fmla="*/ 546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6" h="858">
                        <a:moveTo>
                          <a:pt x="856" y="546"/>
                        </a:moveTo>
                        <a:lnTo>
                          <a:pt x="856" y="546"/>
                        </a:lnTo>
                        <a:lnTo>
                          <a:pt x="828" y="544"/>
                        </a:lnTo>
                        <a:lnTo>
                          <a:pt x="800" y="542"/>
                        </a:lnTo>
                        <a:lnTo>
                          <a:pt x="774" y="538"/>
                        </a:lnTo>
                        <a:lnTo>
                          <a:pt x="746" y="534"/>
                        </a:lnTo>
                        <a:lnTo>
                          <a:pt x="720" y="528"/>
                        </a:lnTo>
                        <a:lnTo>
                          <a:pt x="694" y="520"/>
                        </a:lnTo>
                        <a:lnTo>
                          <a:pt x="670" y="512"/>
                        </a:lnTo>
                        <a:lnTo>
                          <a:pt x="644" y="502"/>
                        </a:lnTo>
                        <a:lnTo>
                          <a:pt x="620" y="492"/>
                        </a:lnTo>
                        <a:lnTo>
                          <a:pt x="596" y="480"/>
                        </a:lnTo>
                        <a:lnTo>
                          <a:pt x="574" y="466"/>
                        </a:lnTo>
                        <a:lnTo>
                          <a:pt x="552" y="452"/>
                        </a:lnTo>
                        <a:lnTo>
                          <a:pt x="530" y="436"/>
                        </a:lnTo>
                        <a:lnTo>
                          <a:pt x="510" y="420"/>
                        </a:lnTo>
                        <a:lnTo>
                          <a:pt x="490" y="404"/>
                        </a:lnTo>
                        <a:lnTo>
                          <a:pt x="472" y="386"/>
                        </a:lnTo>
                        <a:lnTo>
                          <a:pt x="454" y="366"/>
                        </a:lnTo>
                        <a:lnTo>
                          <a:pt x="436" y="346"/>
                        </a:lnTo>
                        <a:lnTo>
                          <a:pt x="420" y="326"/>
                        </a:lnTo>
                        <a:lnTo>
                          <a:pt x="404" y="306"/>
                        </a:lnTo>
                        <a:lnTo>
                          <a:pt x="390" y="282"/>
                        </a:lnTo>
                        <a:lnTo>
                          <a:pt x="378" y="260"/>
                        </a:lnTo>
                        <a:lnTo>
                          <a:pt x="366" y="236"/>
                        </a:lnTo>
                        <a:lnTo>
                          <a:pt x="354" y="212"/>
                        </a:lnTo>
                        <a:lnTo>
                          <a:pt x="344" y="188"/>
                        </a:lnTo>
                        <a:lnTo>
                          <a:pt x="336" y="162"/>
                        </a:lnTo>
                        <a:lnTo>
                          <a:pt x="328" y="136"/>
                        </a:lnTo>
                        <a:lnTo>
                          <a:pt x="322" y="110"/>
                        </a:lnTo>
                        <a:lnTo>
                          <a:pt x="318" y="84"/>
                        </a:lnTo>
                        <a:lnTo>
                          <a:pt x="314" y="56"/>
                        </a:lnTo>
                        <a:lnTo>
                          <a:pt x="312" y="28"/>
                        </a:lnTo>
                        <a:lnTo>
                          <a:pt x="312" y="0"/>
                        </a:lnTo>
                        <a:lnTo>
                          <a:pt x="0" y="0"/>
                        </a:lnTo>
                        <a:lnTo>
                          <a:pt x="0" y="0"/>
                        </a:lnTo>
                        <a:lnTo>
                          <a:pt x="0" y="40"/>
                        </a:lnTo>
                        <a:lnTo>
                          <a:pt x="2" y="80"/>
                        </a:lnTo>
                        <a:lnTo>
                          <a:pt x="8" y="120"/>
                        </a:lnTo>
                        <a:lnTo>
                          <a:pt x="14" y="158"/>
                        </a:lnTo>
                        <a:lnTo>
                          <a:pt x="22" y="196"/>
                        </a:lnTo>
                        <a:lnTo>
                          <a:pt x="30" y="232"/>
                        </a:lnTo>
                        <a:lnTo>
                          <a:pt x="42" y="270"/>
                        </a:lnTo>
                        <a:lnTo>
                          <a:pt x="54" y="306"/>
                        </a:lnTo>
                        <a:lnTo>
                          <a:pt x="70" y="340"/>
                        </a:lnTo>
                        <a:lnTo>
                          <a:pt x="84" y="374"/>
                        </a:lnTo>
                        <a:lnTo>
                          <a:pt x="102" y="408"/>
                        </a:lnTo>
                        <a:lnTo>
                          <a:pt x="120" y="440"/>
                        </a:lnTo>
                        <a:lnTo>
                          <a:pt x="140" y="472"/>
                        </a:lnTo>
                        <a:lnTo>
                          <a:pt x="162" y="504"/>
                        </a:lnTo>
                        <a:lnTo>
                          <a:pt x="184" y="534"/>
                        </a:lnTo>
                        <a:lnTo>
                          <a:pt x="208" y="562"/>
                        </a:lnTo>
                        <a:lnTo>
                          <a:pt x="192" y="622"/>
                        </a:lnTo>
                        <a:lnTo>
                          <a:pt x="174" y="692"/>
                        </a:lnTo>
                        <a:lnTo>
                          <a:pt x="244" y="672"/>
                        </a:lnTo>
                        <a:lnTo>
                          <a:pt x="304" y="656"/>
                        </a:lnTo>
                        <a:lnTo>
                          <a:pt x="304" y="656"/>
                        </a:lnTo>
                        <a:lnTo>
                          <a:pt x="332" y="680"/>
                        </a:lnTo>
                        <a:lnTo>
                          <a:pt x="362" y="700"/>
                        </a:lnTo>
                        <a:lnTo>
                          <a:pt x="392" y="722"/>
                        </a:lnTo>
                        <a:lnTo>
                          <a:pt x="424" y="740"/>
                        </a:lnTo>
                        <a:lnTo>
                          <a:pt x="456" y="758"/>
                        </a:lnTo>
                        <a:lnTo>
                          <a:pt x="488" y="776"/>
                        </a:lnTo>
                        <a:lnTo>
                          <a:pt x="522" y="790"/>
                        </a:lnTo>
                        <a:lnTo>
                          <a:pt x="558" y="804"/>
                        </a:lnTo>
                        <a:lnTo>
                          <a:pt x="592" y="816"/>
                        </a:lnTo>
                        <a:lnTo>
                          <a:pt x="628" y="828"/>
                        </a:lnTo>
                        <a:lnTo>
                          <a:pt x="666" y="836"/>
                        </a:lnTo>
                        <a:lnTo>
                          <a:pt x="702" y="844"/>
                        </a:lnTo>
                        <a:lnTo>
                          <a:pt x="740" y="850"/>
                        </a:lnTo>
                        <a:lnTo>
                          <a:pt x="778" y="854"/>
                        </a:lnTo>
                        <a:lnTo>
                          <a:pt x="818" y="856"/>
                        </a:lnTo>
                        <a:lnTo>
                          <a:pt x="856" y="858"/>
                        </a:lnTo>
                        <a:lnTo>
                          <a:pt x="856" y="546"/>
                        </a:lnTo>
                        <a:close/>
                      </a:path>
                    </a:pathLst>
                  </a:custGeom>
                  <a:solidFill>
                    <a:srgbClr val="B4C2C5"/>
                  </a:solidFill>
                  <a:ln>
                    <a:solidFill>
                      <a:schemeClr val="bg1"/>
                    </a:solidFill>
                  </a:ln>
                </p:spPr>
                <p:txBody>
                  <a:bodyPr vert="horz" wrap="square" lIns="91440" tIns="45720" rIns="91440" bIns="45720" numCol="1" anchor="t" anchorCtr="0" compatLnSpc="1">
                    <a:prstTxWarp prst="textNoShape">
                      <a:avLst/>
                    </a:prstTxWarp>
                  </a:bodyPr>
                  <a:lstStyle/>
                  <a:p>
                    <a:endParaRPr lang="ko-KR" altLang="en-US"/>
                  </a:p>
                </p:txBody>
              </p:sp>
              <p:sp>
                <p:nvSpPr>
                  <p:cNvPr id="51" name="Freeform 6">
                    <a:extLst>
                      <a:ext uri="{FF2B5EF4-FFF2-40B4-BE49-F238E27FC236}">
                        <a16:creationId xmlns:a16="http://schemas.microsoft.com/office/drawing/2014/main" id="{A69381A0-14A0-43D6-B706-967861BB5AE3}"/>
                      </a:ext>
                    </a:extLst>
                  </p:cNvPr>
                  <p:cNvSpPr>
                    <a:spLocks/>
                  </p:cNvSpPr>
                  <p:nvPr/>
                </p:nvSpPr>
                <p:spPr bwMode="auto">
                  <a:xfrm>
                    <a:off x="4570219" y="4282881"/>
                    <a:ext cx="1528657" cy="1528657"/>
                  </a:xfrm>
                  <a:custGeom>
                    <a:avLst/>
                    <a:gdLst>
                      <a:gd name="T0" fmla="*/ 0 w 858"/>
                      <a:gd name="T1" fmla="*/ 546 h 858"/>
                      <a:gd name="T2" fmla="*/ 56 w 858"/>
                      <a:gd name="T3" fmla="*/ 542 h 858"/>
                      <a:gd name="T4" fmla="*/ 110 w 858"/>
                      <a:gd name="T5" fmla="*/ 534 h 858"/>
                      <a:gd name="T6" fmla="*/ 162 w 858"/>
                      <a:gd name="T7" fmla="*/ 520 h 858"/>
                      <a:gd name="T8" fmla="*/ 212 w 858"/>
                      <a:gd name="T9" fmla="*/ 502 h 858"/>
                      <a:gd name="T10" fmla="*/ 260 w 858"/>
                      <a:gd name="T11" fmla="*/ 480 h 858"/>
                      <a:gd name="T12" fmla="*/ 306 w 858"/>
                      <a:gd name="T13" fmla="*/ 452 h 858"/>
                      <a:gd name="T14" fmla="*/ 348 w 858"/>
                      <a:gd name="T15" fmla="*/ 420 h 858"/>
                      <a:gd name="T16" fmla="*/ 386 w 858"/>
                      <a:gd name="T17" fmla="*/ 386 h 858"/>
                      <a:gd name="T18" fmla="*/ 420 w 858"/>
                      <a:gd name="T19" fmla="*/ 346 h 858"/>
                      <a:gd name="T20" fmla="*/ 452 w 858"/>
                      <a:gd name="T21" fmla="*/ 306 h 858"/>
                      <a:gd name="T22" fmla="*/ 480 w 858"/>
                      <a:gd name="T23" fmla="*/ 260 h 858"/>
                      <a:gd name="T24" fmla="*/ 502 w 858"/>
                      <a:gd name="T25" fmla="*/ 212 h 858"/>
                      <a:gd name="T26" fmla="*/ 520 w 858"/>
                      <a:gd name="T27" fmla="*/ 162 h 858"/>
                      <a:gd name="T28" fmla="*/ 534 w 858"/>
                      <a:gd name="T29" fmla="*/ 110 h 858"/>
                      <a:gd name="T30" fmla="*/ 542 w 858"/>
                      <a:gd name="T31" fmla="*/ 56 h 858"/>
                      <a:gd name="T32" fmla="*/ 546 w 858"/>
                      <a:gd name="T33" fmla="*/ 0 h 858"/>
                      <a:gd name="T34" fmla="*/ 858 w 858"/>
                      <a:gd name="T35" fmla="*/ 0 h 858"/>
                      <a:gd name="T36" fmla="*/ 854 w 858"/>
                      <a:gd name="T37" fmla="*/ 80 h 858"/>
                      <a:gd name="T38" fmla="*/ 844 w 858"/>
                      <a:gd name="T39" fmla="*/ 158 h 858"/>
                      <a:gd name="T40" fmla="*/ 826 w 858"/>
                      <a:gd name="T41" fmla="*/ 232 h 858"/>
                      <a:gd name="T42" fmla="*/ 802 w 858"/>
                      <a:gd name="T43" fmla="*/ 306 h 858"/>
                      <a:gd name="T44" fmla="*/ 772 w 858"/>
                      <a:gd name="T45" fmla="*/ 374 h 858"/>
                      <a:gd name="T46" fmla="*/ 736 w 858"/>
                      <a:gd name="T47" fmla="*/ 440 h 858"/>
                      <a:gd name="T48" fmla="*/ 694 w 858"/>
                      <a:gd name="T49" fmla="*/ 504 h 858"/>
                      <a:gd name="T50" fmla="*/ 648 w 858"/>
                      <a:gd name="T51" fmla="*/ 562 h 858"/>
                      <a:gd name="T52" fmla="*/ 684 w 858"/>
                      <a:gd name="T53" fmla="*/ 692 h 858"/>
                      <a:gd name="T54" fmla="*/ 552 w 858"/>
                      <a:gd name="T55" fmla="*/ 656 h 858"/>
                      <a:gd name="T56" fmla="*/ 524 w 858"/>
                      <a:gd name="T57" fmla="*/ 680 h 858"/>
                      <a:gd name="T58" fmla="*/ 464 w 858"/>
                      <a:gd name="T59" fmla="*/ 722 h 858"/>
                      <a:gd name="T60" fmla="*/ 400 w 858"/>
                      <a:gd name="T61" fmla="*/ 758 h 858"/>
                      <a:gd name="T62" fmla="*/ 334 w 858"/>
                      <a:gd name="T63" fmla="*/ 790 h 858"/>
                      <a:gd name="T64" fmla="*/ 264 w 858"/>
                      <a:gd name="T65" fmla="*/ 816 h 858"/>
                      <a:gd name="T66" fmla="*/ 192 w 858"/>
                      <a:gd name="T67" fmla="*/ 836 h 858"/>
                      <a:gd name="T68" fmla="*/ 116 w 858"/>
                      <a:gd name="T69" fmla="*/ 850 h 858"/>
                      <a:gd name="T70" fmla="*/ 40 w 858"/>
                      <a:gd name="T71" fmla="*/ 856 h 858"/>
                      <a:gd name="T72" fmla="*/ 0 w 858"/>
                      <a:gd name="T73" fmla="*/ 546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8" h="858">
                        <a:moveTo>
                          <a:pt x="0" y="546"/>
                        </a:moveTo>
                        <a:lnTo>
                          <a:pt x="0" y="546"/>
                        </a:lnTo>
                        <a:lnTo>
                          <a:pt x="28" y="544"/>
                        </a:lnTo>
                        <a:lnTo>
                          <a:pt x="56" y="542"/>
                        </a:lnTo>
                        <a:lnTo>
                          <a:pt x="84" y="538"/>
                        </a:lnTo>
                        <a:lnTo>
                          <a:pt x="110" y="534"/>
                        </a:lnTo>
                        <a:lnTo>
                          <a:pt x="136" y="528"/>
                        </a:lnTo>
                        <a:lnTo>
                          <a:pt x="162" y="520"/>
                        </a:lnTo>
                        <a:lnTo>
                          <a:pt x="188" y="512"/>
                        </a:lnTo>
                        <a:lnTo>
                          <a:pt x="212" y="502"/>
                        </a:lnTo>
                        <a:lnTo>
                          <a:pt x="236" y="492"/>
                        </a:lnTo>
                        <a:lnTo>
                          <a:pt x="260" y="480"/>
                        </a:lnTo>
                        <a:lnTo>
                          <a:pt x="282" y="466"/>
                        </a:lnTo>
                        <a:lnTo>
                          <a:pt x="306" y="452"/>
                        </a:lnTo>
                        <a:lnTo>
                          <a:pt x="326" y="436"/>
                        </a:lnTo>
                        <a:lnTo>
                          <a:pt x="348" y="420"/>
                        </a:lnTo>
                        <a:lnTo>
                          <a:pt x="366" y="404"/>
                        </a:lnTo>
                        <a:lnTo>
                          <a:pt x="386" y="386"/>
                        </a:lnTo>
                        <a:lnTo>
                          <a:pt x="404" y="366"/>
                        </a:lnTo>
                        <a:lnTo>
                          <a:pt x="420" y="346"/>
                        </a:lnTo>
                        <a:lnTo>
                          <a:pt x="438" y="326"/>
                        </a:lnTo>
                        <a:lnTo>
                          <a:pt x="452" y="306"/>
                        </a:lnTo>
                        <a:lnTo>
                          <a:pt x="466" y="282"/>
                        </a:lnTo>
                        <a:lnTo>
                          <a:pt x="480" y="260"/>
                        </a:lnTo>
                        <a:lnTo>
                          <a:pt x="492" y="236"/>
                        </a:lnTo>
                        <a:lnTo>
                          <a:pt x="502" y="212"/>
                        </a:lnTo>
                        <a:lnTo>
                          <a:pt x="512" y="188"/>
                        </a:lnTo>
                        <a:lnTo>
                          <a:pt x="520" y="162"/>
                        </a:lnTo>
                        <a:lnTo>
                          <a:pt x="528" y="136"/>
                        </a:lnTo>
                        <a:lnTo>
                          <a:pt x="534" y="110"/>
                        </a:lnTo>
                        <a:lnTo>
                          <a:pt x="538" y="84"/>
                        </a:lnTo>
                        <a:lnTo>
                          <a:pt x="542" y="56"/>
                        </a:lnTo>
                        <a:lnTo>
                          <a:pt x="544" y="28"/>
                        </a:lnTo>
                        <a:lnTo>
                          <a:pt x="546" y="0"/>
                        </a:lnTo>
                        <a:lnTo>
                          <a:pt x="858" y="0"/>
                        </a:lnTo>
                        <a:lnTo>
                          <a:pt x="858" y="0"/>
                        </a:lnTo>
                        <a:lnTo>
                          <a:pt x="856" y="40"/>
                        </a:lnTo>
                        <a:lnTo>
                          <a:pt x="854" y="80"/>
                        </a:lnTo>
                        <a:lnTo>
                          <a:pt x="850" y="120"/>
                        </a:lnTo>
                        <a:lnTo>
                          <a:pt x="844" y="158"/>
                        </a:lnTo>
                        <a:lnTo>
                          <a:pt x="836" y="196"/>
                        </a:lnTo>
                        <a:lnTo>
                          <a:pt x="826" y="232"/>
                        </a:lnTo>
                        <a:lnTo>
                          <a:pt x="814" y="270"/>
                        </a:lnTo>
                        <a:lnTo>
                          <a:pt x="802" y="306"/>
                        </a:lnTo>
                        <a:lnTo>
                          <a:pt x="788" y="340"/>
                        </a:lnTo>
                        <a:lnTo>
                          <a:pt x="772" y="374"/>
                        </a:lnTo>
                        <a:lnTo>
                          <a:pt x="754" y="408"/>
                        </a:lnTo>
                        <a:lnTo>
                          <a:pt x="736" y="440"/>
                        </a:lnTo>
                        <a:lnTo>
                          <a:pt x="716" y="472"/>
                        </a:lnTo>
                        <a:lnTo>
                          <a:pt x="694" y="504"/>
                        </a:lnTo>
                        <a:lnTo>
                          <a:pt x="672" y="534"/>
                        </a:lnTo>
                        <a:lnTo>
                          <a:pt x="648" y="562"/>
                        </a:lnTo>
                        <a:lnTo>
                          <a:pt x="664" y="622"/>
                        </a:lnTo>
                        <a:lnTo>
                          <a:pt x="684" y="692"/>
                        </a:lnTo>
                        <a:lnTo>
                          <a:pt x="614" y="672"/>
                        </a:lnTo>
                        <a:lnTo>
                          <a:pt x="552" y="656"/>
                        </a:lnTo>
                        <a:lnTo>
                          <a:pt x="552" y="656"/>
                        </a:lnTo>
                        <a:lnTo>
                          <a:pt x="524" y="680"/>
                        </a:lnTo>
                        <a:lnTo>
                          <a:pt x="494" y="700"/>
                        </a:lnTo>
                        <a:lnTo>
                          <a:pt x="464" y="722"/>
                        </a:lnTo>
                        <a:lnTo>
                          <a:pt x="434" y="740"/>
                        </a:lnTo>
                        <a:lnTo>
                          <a:pt x="400" y="758"/>
                        </a:lnTo>
                        <a:lnTo>
                          <a:pt x="368" y="776"/>
                        </a:lnTo>
                        <a:lnTo>
                          <a:pt x="334" y="790"/>
                        </a:lnTo>
                        <a:lnTo>
                          <a:pt x="300" y="804"/>
                        </a:lnTo>
                        <a:lnTo>
                          <a:pt x="264" y="816"/>
                        </a:lnTo>
                        <a:lnTo>
                          <a:pt x="228" y="828"/>
                        </a:lnTo>
                        <a:lnTo>
                          <a:pt x="192" y="836"/>
                        </a:lnTo>
                        <a:lnTo>
                          <a:pt x="154" y="844"/>
                        </a:lnTo>
                        <a:lnTo>
                          <a:pt x="116" y="850"/>
                        </a:lnTo>
                        <a:lnTo>
                          <a:pt x="78" y="854"/>
                        </a:lnTo>
                        <a:lnTo>
                          <a:pt x="40" y="856"/>
                        </a:lnTo>
                        <a:lnTo>
                          <a:pt x="0" y="858"/>
                        </a:lnTo>
                        <a:lnTo>
                          <a:pt x="0" y="546"/>
                        </a:lnTo>
                        <a:close/>
                      </a:path>
                    </a:pathLst>
                  </a:custGeom>
                  <a:solidFill>
                    <a:srgbClr val="B4C2C5"/>
                  </a:solidFill>
                  <a:ln>
                    <a:solidFill>
                      <a:schemeClr val="bg1"/>
                    </a:solidFill>
                  </a:ln>
                </p:spPr>
                <p:txBody>
                  <a:bodyPr vert="horz" wrap="square" lIns="91440" tIns="45720" rIns="91440" bIns="45720" numCol="1" anchor="t" anchorCtr="0" compatLnSpc="1">
                    <a:prstTxWarp prst="textNoShape">
                      <a:avLst/>
                    </a:prstTxWarp>
                  </a:bodyPr>
                  <a:lstStyle/>
                  <a:p>
                    <a:endParaRPr lang="ko-KR" altLang="en-US"/>
                  </a:p>
                </p:txBody>
              </p:sp>
              <p:sp>
                <p:nvSpPr>
                  <p:cNvPr id="52" name="Freeform 7">
                    <a:extLst>
                      <a:ext uri="{FF2B5EF4-FFF2-40B4-BE49-F238E27FC236}">
                        <a16:creationId xmlns:a16="http://schemas.microsoft.com/office/drawing/2014/main" id="{1BC2F7C4-9D14-46EE-9742-F2D0F35C4D40}"/>
                      </a:ext>
                    </a:extLst>
                  </p:cNvPr>
                  <p:cNvSpPr>
                    <a:spLocks/>
                  </p:cNvSpPr>
                  <p:nvPr/>
                </p:nvSpPr>
                <p:spPr bwMode="auto">
                  <a:xfrm>
                    <a:off x="3045126" y="2757788"/>
                    <a:ext cx="1525093" cy="1525093"/>
                  </a:xfrm>
                  <a:custGeom>
                    <a:avLst/>
                    <a:gdLst>
                      <a:gd name="T0" fmla="*/ 856 w 856"/>
                      <a:gd name="T1" fmla="*/ 312 h 856"/>
                      <a:gd name="T2" fmla="*/ 800 w 856"/>
                      <a:gd name="T3" fmla="*/ 314 h 856"/>
                      <a:gd name="T4" fmla="*/ 746 w 856"/>
                      <a:gd name="T5" fmla="*/ 324 h 856"/>
                      <a:gd name="T6" fmla="*/ 694 w 856"/>
                      <a:gd name="T7" fmla="*/ 336 h 856"/>
                      <a:gd name="T8" fmla="*/ 644 w 856"/>
                      <a:gd name="T9" fmla="*/ 354 h 856"/>
                      <a:gd name="T10" fmla="*/ 596 w 856"/>
                      <a:gd name="T11" fmla="*/ 378 h 856"/>
                      <a:gd name="T12" fmla="*/ 552 w 856"/>
                      <a:gd name="T13" fmla="*/ 406 h 856"/>
                      <a:gd name="T14" fmla="*/ 510 w 856"/>
                      <a:gd name="T15" fmla="*/ 436 h 856"/>
                      <a:gd name="T16" fmla="*/ 472 w 856"/>
                      <a:gd name="T17" fmla="*/ 472 h 856"/>
                      <a:gd name="T18" fmla="*/ 436 w 856"/>
                      <a:gd name="T19" fmla="*/ 510 h 856"/>
                      <a:gd name="T20" fmla="*/ 404 w 856"/>
                      <a:gd name="T21" fmla="*/ 552 h 856"/>
                      <a:gd name="T22" fmla="*/ 378 w 856"/>
                      <a:gd name="T23" fmla="*/ 598 h 856"/>
                      <a:gd name="T24" fmla="*/ 354 w 856"/>
                      <a:gd name="T25" fmla="*/ 644 h 856"/>
                      <a:gd name="T26" fmla="*/ 336 w 856"/>
                      <a:gd name="T27" fmla="*/ 694 h 856"/>
                      <a:gd name="T28" fmla="*/ 322 w 856"/>
                      <a:gd name="T29" fmla="*/ 746 h 856"/>
                      <a:gd name="T30" fmla="*/ 314 w 856"/>
                      <a:gd name="T31" fmla="*/ 800 h 856"/>
                      <a:gd name="T32" fmla="*/ 312 w 856"/>
                      <a:gd name="T33" fmla="*/ 856 h 856"/>
                      <a:gd name="T34" fmla="*/ 0 w 856"/>
                      <a:gd name="T35" fmla="*/ 856 h 856"/>
                      <a:gd name="T36" fmla="*/ 2 w 856"/>
                      <a:gd name="T37" fmla="*/ 778 h 856"/>
                      <a:gd name="T38" fmla="*/ 14 w 856"/>
                      <a:gd name="T39" fmla="*/ 700 h 856"/>
                      <a:gd name="T40" fmla="*/ 30 w 856"/>
                      <a:gd name="T41" fmla="*/ 624 h 856"/>
                      <a:gd name="T42" fmla="*/ 54 w 856"/>
                      <a:gd name="T43" fmla="*/ 552 h 856"/>
                      <a:gd name="T44" fmla="*/ 84 w 856"/>
                      <a:gd name="T45" fmla="*/ 482 h 856"/>
                      <a:gd name="T46" fmla="*/ 120 w 856"/>
                      <a:gd name="T47" fmla="*/ 416 h 856"/>
                      <a:gd name="T48" fmla="*/ 162 w 856"/>
                      <a:gd name="T49" fmla="*/ 354 h 856"/>
                      <a:gd name="T50" fmla="*/ 208 w 856"/>
                      <a:gd name="T51" fmla="*/ 296 h 856"/>
                      <a:gd name="T52" fmla="*/ 174 w 856"/>
                      <a:gd name="T53" fmla="*/ 166 h 856"/>
                      <a:gd name="T54" fmla="*/ 304 w 856"/>
                      <a:gd name="T55" fmla="*/ 200 h 856"/>
                      <a:gd name="T56" fmla="*/ 332 w 856"/>
                      <a:gd name="T57" fmla="*/ 178 h 856"/>
                      <a:gd name="T58" fmla="*/ 392 w 856"/>
                      <a:gd name="T59" fmla="*/ 136 h 856"/>
                      <a:gd name="T60" fmla="*/ 456 w 856"/>
                      <a:gd name="T61" fmla="*/ 98 h 856"/>
                      <a:gd name="T62" fmla="*/ 522 w 856"/>
                      <a:gd name="T63" fmla="*/ 66 h 856"/>
                      <a:gd name="T64" fmla="*/ 592 w 856"/>
                      <a:gd name="T65" fmla="*/ 40 h 856"/>
                      <a:gd name="T66" fmla="*/ 666 w 856"/>
                      <a:gd name="T67" fmla="*/ 20 h 856"/>
                      <a:gd name="T68" fmla="*/ 740 w 856"/>
                      <a:gd name="T69" fmla="*/ 8 h 856"/>
                      <a:gd name="T70" fmla="*/ 818 w 856"/>
                      <a:gd name="T71" fmla="*/ 0 h 856"/>
                      <a:gd name="T72" fmla="*/ 856 w 856"/>
                      <a:gd name="T73" fmla="*/ 312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6" h="856">
                        <a:moveTo>
                          <a:pt x="856" y="312"/>
                        </a:moveTo>
                        <a:lnTo>
                          <a:pt x="856" y="312"/>
                        </a:lnTo>
                        <a:lnTo>
                          <a:pt x="828" y="312"/>
                        </a:lnTo>
                        <a:lnTo>
                          <a:pt x="800" y="314"/>
                        </a:lnTo>
                        <a:lnTo>
                          <a:pt x="774" y="318"/>
                        </a:lnTo>
                        <a:lnTo>
                          <a:pt x="746" y="324"/>
                        </a:lnTo>
                        <a:lnTo>
                          <a:pt x="720" y="330"/>
                        </a:lnTo>
                        <a:lnTo>
                          <a:pt x="694" y="336"/>
                        </a:lnTo>
                        <a:lnTo>
                          <a:pt x="670" y="346"/>
                        </a:lnTo>
                        <a:lnTo>
                          <a:pt x="644" y="354"/>
                        </a:lnTo>
                        <a:lnTo>
                          <a:pt x="620" y="366"/>
                        </a:lnTo>
                        <a:lnTo>
                          <a:pt x="596" y="378"/>
                        </a:lnTo>
                        <a:lnTo>
                          <a:pt x="574" y="390"/>
                        </a:lnTo>
                        <a:lnTo>
                          <a:pt x="552" y="406"/>
                        </a:lnTo>
                        <a:lnTo>
                          <a:pt x="530" y="420"/>
                        </a:lnTo>
                        <a:lnTo>
                          <a:pt x="510" y="436"/>
                        </a:lnTo>
                        <a:lnTo>
                          <a:pt x="490" y="454"/>
                        </a:lnTo>
                        <a:lnTo>
                          <a:pt x="472" y="472"/>
                        </a:lnTo>
                        <a:lnTo>
                          <a:pt x="454" y="490"/>
                        </a:lnTo>
                        <a:lnTo>
                          <a:pt x="436" y="510"/>
                        </a:lnTo>
                        <a:lnTo>
                          <a:pt x="420" y="530"/>
                        </a:lnTo>
                        <a:lnTo>
                          <a:pt x="404" y="552"/>
                        </a:lnTo>
                        <a:lnTo>
                          <a:pt x="390" y="574"/>
                        </a:lnTo>
                        <a:lnTo>
                          <a:pt x="378" y="598"/>
                        </a:lnTo>
                        <a:lnTo>
                          <a:pt x="366" y="620"/>
                        </a:lnTo>
                        <a:lnTo>
                          <a:pt x="354" y="644"/>
                        </a:lnTo>
                        <a:lnTo>
                          <a:pt x="344" y="670"/>
                        </a:lnTo>
                        <a:lnTo>
                          <a:pt x="336" y="694"/>
                        </a:lnTo>
                        <a:lnTo>
                          <a:pt x="328" y="720"/>
                        </a:lnTo>
                        <a:lnTo>
                          <a:pt x="322" y="746"/>
                        </a:lnTo>
                        <a:lnTo>
                          <a:pt x="318" y="774"/>
                        </a:lnTo>
                        <a:lnTo>
                          <a:pt x="314" y="800"/>
                        </a:lnTo>
                        <a:lnTo>
                          <a:pt x="312" y="828"/>
                        </a:lnTo>
                        <a:lnTo>
                          <a:pt x="312" y="856"/>
                        </a:lnTo>
                        <a:lnTo>
                          <a:pt x="0" y="856"/>
                        </a:lnTo>
                        <a:lnTo>
                          <a:pt x="0" y="856"/>
                        </a:lnTo>
                        <a:lnTo>
                          <a:pt x="0" y="816"/>
                        </a:lnTo>
                        <a:lnTo>
                          <a:pt x="2" y="778"/>
                        </a:lnTo>
                        <a:lnTo>
                          <a:pt x="8" y="738"/>
                        </a:lnTo>
                        <a:lnTo>
                          <a:pt x="14" y="700"/>
                        </a:lnTo>
                        <a:lnTo>
                          <a:pt x="22" y="662"/>
                        </a:lnTo>
                        <a:lnTo>
                          <a:pt x="30" y="624"/>
                        </a:lnTo>
                        <a:lnTo>
                          <a:pt x="42" y="588"/>
                        </a:lnTo>
                        <a:lnTo>
                          <a:pt x="54" y="552"/>
                        </a:lnTo>
                        <a:lnTo>
                          <a:pt x="70" y="516"/>
                        </a:lnTo>
                        <a:lnTo>
                          <a:pt x="84" y="482"/>
                        </a:lnTo>
                        <a:lnTo>
                          <a:pt x="102" y="448"/>
                        </a:lnTo>
                        <a:lnTo>
                          <a:pt x="120" y="416"/>
                        </a:lnTo>
                        <a:lnTo>
                          <a:pt x="140" y="384"/>
                        </a:lnTo>
                        <a:lnTo>
                          <a:pt x="162" y="354"/>
                        </a:lnTo>
                        <a:lnTo>
                          <a:pt x="184" y="324"/>
                        </a:lnTo>
                        <a:lnTo>
                          <a:pt x="208" y="296"/>
                        </a:lnTo>
                        <a:lnTo>
                          <a:pt x="192" y="236"/>
                        </a:lnTo>
                        <a:lnTo>
                          <a:pt x="174" y="166"/>
                        </a:lnTo>
                        <a:lnTo>
                          <a:pt x="244" y="184"/>
                        </a:lnTo>
                        <a:lnTo>
                          <a:pt x="304" y="200"/>
                        </a:lnTo>
                        <a:lnTo>
                          <a:pt x="304" y="200"/>
                        </a:lnTo>
                        <a:lnTo>
                          <a:pt x="332" y="178"/>
                        </a:lnTo>
                        <a:lnTo>
                          <a:pt x="362" y="156"/>
                        </a:lnTo>
                        <a:lnTo>
                          <a:pt x="392" y="136"/>
                        </a:lnTo>
                        <a:lnTo>
                          <a:pt x="424" y="116"/>
                        </a:lnTo>
                        <a:lnTo>
                          <a:pt x="456" y="98"/>
                        </a:lnTo>
                        <a:lnTo>
                          <a:pt x="488" y="82"/>
                        </a:lnTo>
                        <a:lnTo>
                          <a:pt x="522" y="66"/>
                        </a:lnTo>
                        <a:lnTo>
                          <a:pt x="558" y="54"/>
                        </a:lnTo>
                        <a:lnTo>
                          <a:pt x="592" y="40"/>
                        </a:lnTo>
                        <a:lnTo>
                          <a:pt x="628" y="30"/>
                        </a:lnTo>
                        <a:lnTo>
                          <a:pt x="666" y="20"/>
                        </a:lnTo>
                        <a:lnTo>
                          <a:pt x="702" y="14"/>
                        </a:lnTo>
                        <a:lnTo>
                          <a:pt x="740" y="8"/>
                        </a:lnTo>
                        <a:lnTo>
                          <a:pt x="778" y="2"/>
                        </a:lnTo>
                        <a:lnTo>
                          <a:pt x="818" y="0"/>
                        </a:lnTo>
                        <a:lnTo>
                          <a:pt x="856" y="0"/>
                        </a:lnTo>
                        <a:lnTo>
                          <a:pt x="856" y="312"/>
                        </a:lnTo>
                        <a:close/>
                      </a:path>
                    </a:pathLst>
                  </a:custGeom>
                  <a:solidFill>
                    <a:srgbClr val="B4C2C5"/>
                  </a:solidFill>
                  <a:ln>
                    <a:solidFill>
                      <a:schemeClr val="bg1"/>
                    </a:solidFill>
                  </a:ln>
                </p:spPr>
                <p:txBody>
                  <a:bodyPr vert="horz" wrap="square" lIns="91440" tIns="45720" rIns="91440" bIns="45720" numCol="1" anchor="t" anchorCtr="0" compatLnSpc="1">
                    <a:prstTxWarp prst="textNoShape">
                      <a:avLst/>
                    </a:prstTxWarp>
                  </a:bodyPr>
                  <a:lstStyle/>
                  <a:p>
                    <a:endParaRPr lang="ko-KR" altLang="en-US"/>
                  </a:p>
                </p:txBody>
              </p:sp>
              <p:sp>
                <p:nvSpPr>
                  <p:cNvPr id="53" name="Freeform 8">
                    <a:extLst>
                      <a:ext uri="{FF2B5EF4-FFF2-40B4-BE49-F238E27FC236}">
                        <a16:creationId xmlns:a16="http://schemas.microsoft.com/office/drawing/2014/main" id="{C0BEFAC6-0217-4EE4-B562-6309E06B5E35}"/>
                      </a:ext>
                    </a:extLst>
                  </p:cNvPr>
                  <p:cNvSpPr>
                    <a:spLocks/>
                  </p:cNvSpPr>
                  <p:nvPr/>
                </p:nvSpPr>
                <p:spPr bwMode="auto">
                  <a:xfrm>
                    <a:off x="4570219" y="2757788"/>
                    <a:ext cx="1528657" cy="1525093"/>
                  </a:xfrm>
                  <a:custGeom>
                    <a:avLst/>
                    <a:gdLst>
                      <a:gd name="T0" fmla="*/ 0 w 858"/>
                      <a:gd name="T1" fmla="*/ 312 h 856"/>
                      <a:gd name="T2" fmla="*/ 56 w 858"/>
                      <a:gd name="T3" fmla="*/ 314 h 856"/>
                      <a:gd name="T4" fmla="*/ 110 w 858"/>
                      <a:gd name="T5" fmla="*/ 324 h 856"/>
                      <a:gd name="T6" fmla="*/ 162 w 858"/>
                      <a:gd name="T7" fmla="*/ 336 h 856"/>
                      <a:gd name="T8" fmla="*/ 212 w 858"/>
                      <a:gd name="T9" fmla="*/ 354 h 856"/>
                      <a:gd name="T10" fmla="*/ 260 w 858"/>
                      <a:gd name="T11" fmla="*/ 378 h 856"/>
                      <a:gd name="T12" fmla="*/ 306 w 858"/>
                      <a:gd name="T13" fmla="*/ 406 h 856"/>
                      <a:gd name="T14" fmla="*/ 348 w 858"/>
                      <a:gd name="T15" fmla="*/ 436 h 856"/>
                      <a:gd name="T16" fmla="*/ 386 w 858"/>
                      <a:gd name="T17" fmla="*/ 472 h 856"/>
                      <a:gd name="T18" fmla="*/ 420 w 858"/>
                      <a:gd name="T19" fmla="*/ 510 h 856"/>
                      <a:gd name="T20" fmla="*/ 452 w 858"/>
                      <a:gd name="T21" fmla="*/ 552 h 856"/>
                      <a:gd name="T22" fmla="*/ 480 w 858"/>
                      <a:gd name="T23" fmla="*/ 598 h 856"/>
                      <a:gd name="T24" fmla="*/ 502 w 858"/>
                      <a:gd name="T25" fmla="*/ 644 h 856"/>
                      <a:gd name="T26" fmla="*/ 520 w 858"/>
                      <a:gd name="T27" fmla="*/ 694 h 856"/>
                      <a:gd name="T28" fmla="*/ 534 w 858"/>
                      <a:gd name="T29" fmla="*/ 746 h 856"/>
                      <a:gd name="T30" fmla="*/ 542 w 858"/>
                      <a:gd name="T31" fmla="*/ 800 h 856"/>
                      <a:gd name="T32" fmla="*/ 546 w 858"/>
                      <a:gd name="T33" fmla="*/ 856 h 856"/>
                      <a:gd name="T34" fmla="*/ 858 w 858"/>
                      <a:gd name="T35" fmla="*/ 856 h 856"/>
                      <a:gd name="T36" fmla="*/ 854 w 858"/>
                      <a:gd name="T37" fmla="*/ 778 h 856"/>
                      <a:gd name="T38" fmla="*/ 844 w 858"/>
                      <a:gd name="T39" fmla="*/ 700 h 856"/>
                      <a:gd name="T40" fmla="*/ 826 w 858"/>
                      <a:gd name="T41" fmla="*/ 624 h 856"/>
                      <a:gd name="T42" fmla="*/ 802 w 858"/>
                      <a:gd name="T43" fmla="*/ 552 h 856"/>
                      <a:gd name="T44" fmla="*/ 772 w 858"/>
                      <a:gd name="T45" fmla="*/ 482 h 856"/>
                      <a:gd name="T46" fmla="*/ 736 w 858"/>
                      <a:gd name="T47" fmla="*/ 416 h 856"/>
                      <a:gd name="T48" fmla="*/ 694 w 858"/>
                      <a:gd name="T49" fmla="*/ 354 h 856"/>
                      <a:gd name="T50" fmla="*/ 648 w 858"/>
                      <a:gd name="T51" fmla="*/ 296 h 856"/>
                      <a:gd name="T52" fmla="*/ 684 w 858"/>
                      <a:gd name="T53" fmla="*/ 166 h 856"/>
                      <a:gd name="T54" fmla="*/ 552 w 858"/>
                      <a:gd name="T55" fmla="*/ 200 h 856"/>
                      <a:gd name="T56" fmla="*/ 524 w 858"/>
                      <a:gd name="T57" fmla="*/ 178 h 856"/>
                      <a:gd name="T58" fmla="*/ 464 w 858"/>
                      <a:gd name="T59" fmla="*/ 136 h 856"/>
                      <a:gd name="T60" fmla="*/ 400 w 858"/>
                      <a:gd name="T61" fmla="*/ 98 h 856"/>
                      <a:gd name="T62" fmla="*/ 334 w 858"/>
                      <a:gd name="T63" fmla="*/ 66 h 856"/>
                      <a:gd name="T64" fmla="*/ 264 w 858"/>
                      <a:gd name="T65" fmla="*/ 40 h 856"/>
                      <a:gd name="T66" fmla="*/ 192 w 858"/>
                      <a:gd name="T67" fmla="*/ 20 h 856"/>
                      <a:gd name="T68" fmla="*/ 116 w 858"/>
                      <a:gd name="T69" fmla="*/ 8 h 856"/>
                      <a:gd name="T70" fmla="*/ 40 w 858"/>
                      <a:gd name="T71" fmla="*/ 0 h 856"/>
                      <a:gd name="T72" fmla="*/ 0 w 858"/>
                      <a:gd name="T73" fmla="*/ 312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58" h="856">
                        <a:moveTo>
                          <a:pt x="0" y="312"/>
                        </a:moveTo>
                        <a:lnTo>
                          <a:pt x="0" y="312"/>
                        </a:lnTo>
                        <a:lnTo>
                          <a:pt x="28" y="312"/>
                        </a:lnTo>
                        <a:lnTo>
                          <a:pt x="56" y="314"/>
                        </a:lnTo>
                        <a:lnTo>
                          <a:pt x="84" y="318"/>
                        </a:lnTo>
                        <a:lnTo>
                          <a:pt x="110" y="324"/>
                        </a:lnTo>
                        <a:lnTo>
                          <a:pt x="136" y="330"/>
                        </a:lnTo>
                        <a:lnTo>
                          <a:pt x="162" y="336"/>
                        </a:lnTo>
                        <a:lnTo>
                          <a:pt x="188" y="346"/>
                        </a:lnTo>
                        <a:lnTo>
                          <a:pt x="212" y="354"/>
                        </a:lnTo>
                        <a:lnTo>
                          <a:pt x="236" y="366"/>
                        </a:lnTo>
                        <a:lnTo>
                          <a:pt x="260" y="378"/>
                        </a:lnTo>
                        <a:lnTo>
                          <a:pt x="282" y="390"/>
                        </a:lnTo>
                        <a:lnTo>
                          <a:pt x="306" y="406"/>
                        </a:lnTo>
                        <a:lnTo>
                          <a:pt x="326" y="420"/>
                        </a:lnTo>
                        <a:lnTo>
                          <a:pt x="348" y="436"/>
                        </a:lnTo>
                        <a:lnTo>
                          <a:pt x="366" y="454"/>
                        </a:lnTo>
                        <a:lnTo>
                          <a:pt x="386" y="472"/>
                        </a:lnTo>
                        <a:lnTo>
                          <a:pt x="404" y="490"/>
                        </a:lnTo>
                        <a:lnTo>
                          <a:pt x="420" y="510"/>
                        </a:lnTo>
                        <a:lnTo>
                          <a:pt x="438" y="530"/>
                        </a:lnTo>
                        <a:lnTo>
                          <a:pt x="452" y="552"/>
                        </a:lnTo>
                        <a:lnTo>
                          <a:pt x="466" y="574"/>
                        </a:lnTo>
                        <a:lnTo>
                          <a:pt x="480" y="598"/>
                        </a:lnTo>
                        <a:lnTo>
                          <a:pt x="492" y="620"/>
                        </a:lnTo>
                        <a:lnTo>
                          <a:pt x="502" y="644"/>
                        </a:lnTo>
                        <a:lnTo>
                          <a:pt x="512" y="670"/>
                        </a:lnTo>
                        <a:lnTo>
                          <a:pt x="520" y="694"/>
                        </a:lnTo>
                        <a:lnTo>
                          <a:pt x="528" y="720"/>
                        </a:lnTo>
                        <a:lnTo>
                          <a:pt x="534" y="746"/>
                        </a:lnTo>
                        <a:lnTo>
                          <a:pt x="538" y="774"/>
                        </a:lnTo>
                        <a:lnTo>
                          <a:pt x="542" y="800"/>
                        </a:lnTo>
                        <a:lnTo>
                          <a:pt x="544" y="828"/>
                        </a:lnTo>
                        <a:lnTo>
                          <a:pt x="546" y="856"/>
                        </a:lnTo>
                        <a:lnTo>
                          <a:pt x="858" y="856"/>
                        </a:lnTo>
                        <a:lnTo>
                          <a:pt x="858" y="856"/>
                        </a:lnTo>
                        <a:lnTo>
                          <a:pt x="856" y="816"/>
                        </a:lnTo>
                        <a:lnTo>
                          <a:pt x="854" y="778"/>
                        </a:lnTo>
                        <a:lnTo>
                          <a:pt x="850" y="738"/>
                        </a:lnTo>
                        <a:lnTo>
                          <a:pt x="844" y="700"/>
                        </a:lnTo>
                        <a:lnTo>
                          <a:pt x="836" y="662"/>
                        </a:lnTo>
                        <a:lnTo>
                          <a:pt x="826" y="624"/>
                        </a:lnTo>
                        <a:lnTo>
                          <a:pt x="814" y="588"/>
                        </a:lnTo>
                        <a:lnTo>
                          <a:pt x="802" y="552"/>
                        </a:lnTo>
                        <a:lnTo>
                          <a:pt x="788" y="516"/>
                        </a:lnTo>
                        <a:lnTo>
                          <a:pt x="772" y="482"/>
                        </a:lnTo>
                        <a:lnTo>
                          <a:pt x="754" y="448"/>
                        </a:lnTo>
                        <a:lnTo>
                          <a:pt x="736" y="416"/>
                        </a:lnTo>
                        <a:lnTo>
                          <a:pt x="716" y="384"/>
                        </a:lnTo>
                        <a:lnTo>
                          <a:pt x="694" y="354"/>
                        </a:lnTo>
                        <a:lnTo>
                          <a:pt x="672" y="324"/>
                        </a:lnTo>
                        <a:lnTo>
                          <a:pt x="648" y="296"/>
                        </a:lnTo>
                        <a:lnTo>
                          <a:pt x="664" y="236"/>
                        </a:lnTo>
                        <a:lnTo>
                          <a:pt x="684" y="166"/>
                        </a:lnTo>
                        <a:lnTo>
                          <a:pt x="614" y="184"/>
                        </a:lnTo>
                        <a:lnTo>
                          <a:pt x="552" y="200"/>
                        </a:lnTo>
                        <a:lnTo>
                          <a:pt x="552" y="200"/>
                        </a:lnTo>
                        <a:lnTo>
                          <a:pt x="524" y="178"/>
                        </a:lnTo>
                        <a:lnTo>
                          <a:pt x="494" y="156"/>
                        </a:lnTo>
                        <a:lnTo>
                          <a:pt x="464" y="136"/>
                        </a:lnTo>
                        <a:lnTo>
                          <a:pt x="434" y="116"/>
                        </a:lnTo>
                        <a:lnTo>
                          <a:pt x="400" y="98"/>
                        </a:lnTo>
                        <a:lnTo>
                          <a:pt x="368" y="82"/>
                        </a:lnTo>
                        <a:lnTo>
                          <a:pt x="334" y="66"/>
                        </a:lnTo>
                        <a:lnTo>
                          <a:pt x="300" y="54"/>
                        </a:lnTo>
                        <a:lnTo>
                          <a:pt x="264" y="40"/>
                        </a:lnTo>
                        <a:lnTo>
                          <a:pt x="228" y="30"/>
                        </a:lnTo>
                        <a:lnTo>
                          <a:pt x="192" y="20"/>
                        </a:lnTo>
                        <a:lnTo>
                          <a:pt x="154" y="14"/>
                        </a:lnTo>
                        <a:lnTo>
                          <a:pt x="116" y="8"/>
                        </a:lnTo>
                        <a:lnTo>
                          <a:pt x="78" y="2"/>
                        </a:lnTo>
                        <a:lnTo>
                          <a:pt x="40" y="0"/>
                        </a:lnTo>
                        <a:lnTo>
                          <a:pt x="0" y="0"/>
                        </a:lnTo>
                        <a:lnTo>
                          <a:pt x="0" y="312"/>
                        </a:lnTo>
                        <a:close/>
                      </a:path>
                    </a:pathLst>
                  </a:custGeom>
                  <a:solidFill>
                    <a:srgbClr val="B4C2C5"/>
                  </a:solidFill>
                  <a:ln>
                    <a:solidFill>
                      <a:schemeClr val="bg1"/>
                    </a:solid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39" name="그룹 43">
                  <a:extLst>
                    <a:ext uri="{FF2B5EF4-FFF2-40B4-BE49-F238E27FC236}">
                      <a16:creationId xmlns:a16="http://schemas.microsoft.com/office/drawing/2014/main" id="{288A38AF-98DD-467A-BC1E-D6DE7EA4239D}"/>
                    </a:ext>
                  </a:extLst>
                </p:cNvPr>
                <p:cNvGrpSpPr/>
                <p:nvPr/>
              </p:nvGrpSpPr>
              <p:grpSpPr>
                <a:xfrm>
                  <a:off x="3643503" y="3710094"/>
                  <a:ext cx="1384133" cy="1419125"/>
                  <a:chOff x="-1095375" y="-1153553"/>
                  <a:chExt cx="4748246" cy="4868303"/>
                </a:xfrm>
                <a:solidFill>
                  <a:schemeClr val="tx1"/>
                </a:solidFill>
              </p:grpSpPr>
              <p:sp>
                <p:nvSpPr>
                  <p:cNvPr id="47" name="Freeform 5">
                    <a:extLst>
                      <a:ext uri="{FF2B5EF4-FFF2-40B4-BE49-F238E27FC236}">
                        <a16:creationId xmlns:a16="http://schemas.microsoft.com/office/drawing/2014/main" id="{DD79C449-D376-4030-BF52-70CFE28EA472}"/>
                      </a:ext>
                    </a:extLst>
                  </p:cNvPr>
                  <p:cNvSpPr>
                    <a:spLocks/>
                  </p:cNvSpPr>
                  <p:nvPr/>
                </p:nvSpPr>
                <p:spPr bwMode="auto">
                  <a:xfrm>
                    <a:off x="-669925" y="3225800"/>
                    <a:ext cx="282575" cy="336550"/>
                  </a:xfrm>
                  <a:custGeom>
                    <a:avLst/>
                    <a:gdLst>
                      <a:gd name="T0" fmla="*/ 20 w 178"/>
                      <a:gd name="T1" fmla="*/ 92 h 212"/>
                      <a:gd name="T2" fmla="*/ 30 w 178"/>
                      <a:gd name="T3" fmla="*/ 104 h 212"/>
                      <a:gd name="T4" fmla="*/ 36 w 178"/>
                      <a:gd name="T5" fmla="*/ 106 h 212"/>
                      <a:gd name="T6" fmla="*/ 48 w 178"/>
                      <a:gd name="T7" fmla="*/ 102 h 212"/>
                      <a:gd name="T8" fmla="*/ 64 w 178"/>
                      <a:gd name="T9" fmla="*/ 96 h 212"/>
                      <a:gd name="T10" fmla="*/ 70 w 178"/>
                      <a:gd name="T11" fmla="*/ 98 h 212"/>
                      <a:gd name="T12" fmla="*/ 80 w 178"/>
                      <a:gd name="T13" fmla="*/ 108 h 212"/>
                      <a:gd name="T14" fmla="*/ 82 w 178"/>
                      <a:gd name="T15" fmla="*/ 114 h 212"/>
                      <a:gd name="T16" fmla="*/ 84 w 178"/>
                      <a:gd name="T17" fmla="*/ 140 h 212"/>
                      <a:gd name="T18" fmla="*/ 84 w 178"/>
                      <a:gd name="T19" fmla="*/ 166 h 212"/>
                      <a:gd name="T20" fmla="*/ 88 w 178"/>
                      <a:gd name="T21" fmla="*/ 190 h 212"/>
                      <a:gd name="T22" fmla="*/ 102 w 178"/>
                      <a:gd name="T23" fmla="*/ 202 h 212"/>
                      <a:gd name="T24" fmla="*/ 118 w 178"/>
                      <a:gd name="T25" fmla="*/ 212 h 212"/>
                      <a:gd name="T26" fmla="*/ 124 w 178"/>
                      <a:gd name="T27" fmla="*/ 210 h 212"/>
                      <a:gd name="T28" fmla="*/ 140 w 178"/>
                      <a:gd name="T29" fmla="*/ 194 h 212"/>
                      <a:gd name="T30" fmla="*/ 144 w 178"/>
                      <a:gd name="T31" fmla="*/ 188 h 212"/>
                      <a:gd name="T32" fmla="*/ 152 w 178"/>
                      <a:gd name="T33" fmla="*/ 168 h 212"/>
                      <a:gd name="T34" fmla="*/ 154 w 178"/>
                      <a:gd name="T35" fmla="*/ 128 h 212"/>
                      <a:gd name="T36" fmla="*/ 154 w 178"/>
                      <a:gd name="T37" fmla="*/ 124 h 212"/>
                      <a:gd name="T38" fmla="*/ 168 w 178"/>
                      <a:gd name="T39" fmla="*/ 108 h 212"/>
                      <a:gd name="T40" fmla="*/ 172 w 178"/>
                      <a:gd name="T41" fmla="*/ 102 h 212"/>
                      <a:gd name="T42" fmla="*/ 178 w 178"/>
                      <a:gd name="T43" fmla="*/ 88 h 212"/>
                      <a:gd name="T44" fmla="*/ 178 w 178"/>
                      <a:gd name="T45" fmla="*/ 82 h 212"/>
                      <a:gd name="T46" fmla="*/ 172 w 178"/>
                      <a:gd name="T47" fmla="*/ 80 h 212"/>
                      <a:gd name="T48" fmla="*/ 160 w 178"/>
                      <a:gd name="T49" fmla="*/ 80 h 212"/>
                      <a:gd name="T50" fmla="*/ 156 w 178"/>
                      <a:gd name="T51" fmla="*/ 76 h 212"/>
                      <a:gd name="T52" fmla="*/ 148 w 178"/>
                      <a:gd name="T53" fmla="*/ 54 h 212"/>
                      <a:gd name="T54" fmla="*/ 144 w 178"/>
                      <a:gd name="T55" fmla="*/ 46 h 212"/>
                      <a:gd name="T56" fmla="*/ 136 w 178"/>
                      <a:gd name="T57" fmla="*/ 32 h 212"/>
                      <a:gd name="T58" fmla="*/ 128 w 178"/>
                      <a:gd name="T59" fmla="*/ 28 h 212"/>
                      <a:gd name="T60" fmla="*/ 116 w 178"/>
                      <a:gd name="T61" fmla="*/ 26 h 212"/>
                      <a:gd name="T62" fmla="*/ 104 w 178"/>
                      <a:gd name="T63" fmla="*/ 24 h 212"/>
                      <a:gd name="T64" fmla="*/ 88 w 178"/>
                      <a:gd name="T65" fmla="*/ 14 h 212"/>
                      <a:gd name="T66" fmla="*/ 72 w 178"/>
                      <a:gd name="T67" fmla="*/ 6 h 212"/>
                      <a:gd name="T68" fmla="*/ 48 w 178"/>
                      <a:gd name="T69" fmla="*/ 4 h 212"/>
                      <a:gd name="T70" fmla="*/ 40 w 178"/>
                      <a:gd name="T71" fmla="*/ 2 h 212"/>
                      <a:gd name="T72" fmla="*/ 34 w 178"/>
                      <a:gd name="T73" fmla="*/ 0 h 212"/>
                      <a:gd name="T74" fmla="*/ 18 w 178"/>
                      <a:gd name="T75" fmla="*/ 8 h 212"/>
                      <a:gd name="T76" fmla="*/ 4 w 178"/>
                      <a:gd name="T77" fmla="*/ 34 h 212"/>
                      <a:gd name="T78" fmla="*/ 2 w 178"/>
                      <a:gd name="T79" fmla="*/ 40 h 212"/>
                      <a:gd name="T80" fmla="*/ 0 w 178"/>
                      <a:gd name="T81" fmla="*/ 60 h 212"/>
                      <a:gd name="T82" fmla="*/ 2 w 178"/>
                      <a:gd name="T83" fmla="*/ 68 h 212"/>
                      <a:gd name="T84" fmla="*/ 12 w 178"/>
                      <a:gd name="T85" fmla="*/ 84 h 212"/>
                      <a:gd name="T86" fmla="*/ 20 w 178"/>
                      <a:gd name="T87" fmla="*/ 92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8" h="212">
                        <a:moveTo>
                          <a:pt x="20" y="92"/>
                        </a:moveTo>
                        <a:lnTo>
                          <a:pt x="20" y="92"/>
                        </a:lnTo>
                        <a:lnTo>
                          <a:pt x="26" y="100"/>
                        </a:lnTo>
                        <a:lnTo>
                          <a:pt x="30" y="104"/>
                        </a:lnTo>
                        <a:lnTo>
                          <a:pt x="36" y="106"/>
                        </a:lnTo>
                        <a:lnTo>
                          <a:pt x="36" y="106"/>
                        </a:lnTo>
                        <a:lnTo>
                          <a:pt x="40" y="104"/>
                        </a:lnTo>
                        <a:lnTo>
                          <a:pt x="48" y="102"/>
                        </a:lnTo>
                        <a:lnTo>
                          <a:pt x="56" y="98"/>
                        </a:lnTo>
                        <a:lnTo>
                          <a:pt x="64" y="96"/>
                        </a:lnTo>
                        <a:lnTo>
                          <a:pt x="64" y="96"/>
                        </a:lnTo>
                        <a:lnTo>
                          <a:pt x="70" y="98"/>
                        </a:lnTo>
                        <a:lnTo>
                          <a:pt x="74" y="100"/>
                        </a:lnTo>
                        <a:lnTo>
                          <a:pt x="80" y="108"/>
                        </a:lnTo>
                        <a:lnTo>
                          <a:pt x="80" y="108"/>
                        </a:lnTo>
                        <a:lnTo>
                          <a:pt x="82" y="114"/>
                        </a:lnTo>
                        <a:lnTo>
                          <a:pt x="84" y="122"/>
                        </a:lnTo>
                        <a:lnTo>
                          <a:pt x="84" y="140"/>
                        </a:lnTo>
                        <a:lnTo>
                          <a:pt x="84" y="140"/>
                        </a:lnTo>
                        <a:lnTo>
                          <a:pt x="84" y="166"/>
                        </a:lnTo>
                        <a:lnTo>
                          <a:pt x="86" y="180"/>
                        </a:lnTo>
                        <a:lnTo>
                          <a:pt x="88" y="190"/>
                        </a:lnTo>
                        <a:lnTo>
                          <a:pt x="88" y="190"/>
                        </a:lnTo>
                        <a:lnTo>
                          <a:pt x="102" y="202"/>
                        </a:lnTo>
                        <a:lnTo>
                          <a:pt x="110" y="208"/>
                        </a:lnTo>
                        <a:lnTo>
                          <a:pt x="118" y="212"/>
                        </a:lnTo>
                        <a:lnTo>
                          <a:pt x="118" y="212"/>
                        </a:lnTo>
                        <a:lnTo>
                          <a:pt x="124" y="210"/>
                        </a:lnTo>
                        <a:lnTo>
                          <a:pt x="128" y="204"/>
                        </a:lnTo>
                        <a:lnTo>
                          <a:pt x="140" y="194"/>
                        </a:lnTo>
                        <a:lnTo>
                          <a:pt x="140" y="194"/>
                        </a:lnTo>
                        <a:lnTo>
                          <a:pt x="144" y="188"/>
                        </a:lnTo>
                        <a:lnTo>
                          <a:pt x="148" y="178"/>
                        </a:lnTo>
                        <a:lnTo>
                          <a:pt x="152" y="168"/>
                        </a:lnTo>
                        <a:lnTo>
                          <a:pt x="154" y="160"/>
                        </a:lnTo>
                        <a:lnTo>
                          <a:pt x="154" y="128"/>
                        </a:lnTo>
                        <a:lnTo>
                          <a:pt x="154" y="128"/>
                        </a:lnTo>
                        <a:lnTo>
                          <a:pt x="154" y="124"/>
                        </a:lnTo>
                        <a:lnTo>
                          <a:pt x="158" y="118"/>
                        </a:lnTo>
                        <a:lnTo>
                          <a:pt x="168" y="108"/>
                        </a:lnTo>
                        <a:lnTo>
                          <a:pt x="168" y="108"/>
                        </a:lnTo>
                        <a:lnTo>
                          <a:pt x="172" y="102"/>
                        </a:lnTo>
                        <a:lnTo>
                          <a:pt x="176" y="96"/>
                        </a:lnTo>
                        <a:lnTo>
                          <a:pt x="178" y="88"/>
                        </a:lnTo>
                        <a:lnTo>
                          <a:pt x="178" y="82"/>
                        </a:lnTo>
                        <a:lnTo>
                          <a:pt x="178" y="82"/>
                        </a:lnTo>
                        <a:lnTo>
                          <a:pt x="176" y="80"/>
                        </a:lnTo>
                        <a:lnTo>
                          <a:pt x="172" y="80"/>
                        </a:lnTo>
                        <a:lnTo>
                          <a:pt x="166" y="80"/>
                        </a:lnTo>
                        <a:lnTo>
                          <a:pt x="160" y="80"/>
                        </a:lnTo>
                        <a:lnTo>
                          <a:pt x="160" y="80"/>
                        </a:lnTo>
                        <a:lnTo>
                          <a:pt x="156" y="76"/>
                        </a:lnTo>
                        <a:lnTo>
                          <a:pt x="152" y="70"/>
                        </a:lnTo>
                        <a:lnTo>
                          <a:pt x="148" y="54"/>
                        </a:lnTo>
                        <a:lnTo>
                          <a:pt x="148" y="54"/>
                        </a:lnTo>
                        <a:lnTo>
                          <a:pt x="144" y="46"/>
                        </a:lnTo>
                        <a:lnTo>
                          <a:pt x="140" y="40"/>
                        </a:lnTo>
                        <a:lnTo>
                          <a:pt x="136" y="32"/>
                        </a:lnTo>
                        <a:lnTo>
                          <a:pt x="128" y="28"/>
                        </a:lnTo>
                        <a:lnTo>
                          <a:pt x="128" y="28"/>
                        </a:lnTo>
                        <a:lnTo>
                          <a:pt x="122" y="26"/>
                        </a:lnTo>
                        <a:lnTo>
                          <a:pt x="116" y="26"/>
                        </a:lnTo>
                        <a:lnTo>
                          <a:pt x="110" y="26"/>
                        </a:lnTo>
                        <a:lnTo>
                          <a:pt x="104" y="24"/>
                        </a:lnTo>
                        <a:lnTo>
                          <a:pt x="104" y="24"/>
                        </a:lnTo>
                        <a:lnTo>
                          <a:pt x="88" y="14"/>
                        </a:lnTo>
                        <a:lnTo>
                          <a:pt x="72" y="6"/>
                        </a:lnTo>
                        <a:lnTo>
                          <a:pt x="72" y="6"/>
                        </a:lnTo>
                        <a:lnTo>
                          <a:pt x="56" y="4"/>
                        </a:lnTo>
                        <a:lnTo>
                          <a:pt x="48" y="4"/>
                        </a:lnTo>
                        <a:lnTo>
                          <a:pt x="40" y="2"/>
                        </a:lnTo>
                        <a:lnTo>
                          <a:pt x="40" y="2"/>
                        </a:lnTo>
                        <a:lnTo>
                          <a:pt x="38" y="0"/>
                        </a:lnTo>
                        <a:lnTo>
                          <a:pt x="34" y="0"/>
                        </a:lnTo>
                        <a:lnTo>
                          <a:pt x="26" y="4"/>
                        </a:lnTo>
                        <a:lnTo>
                          <a:pt x="18" y="8"/>
                        </a:lnTo>
                        <a:lnTo>
                          <a:pt x="18" y="8"/>
                        </a:lnTo>
                        <a:lnTo>
                          <a:pt x="4" y="34"/>
                        </a:lnTo>
                        <a:lnTo>
                          <a:pt x="4" y="34"/>
                        </a:lnTo>
                        <a:lnTo>
                          <a:pt x="2" y="40"/>
                        </a:lnTo>
                        <a:lnTo>
                          <a:pt x="0" y="50"/>
                        </a:lnTo>
                        <a:lnTo>
                          <a:pt x="0" y="60"/>
                        </a:lnTo>
                        <a:lnTo>
                          <a:pt x="2" y="68"/>
                        </a:lnTo>
                        <a:lnTo>
                          <a:pt x="2" y="68"/>
                        </a:lnTo>
                        <a:lnTo>
                          <a:pt x="4" y="76"/>
                        </a:lnTo>
                        <a:lnTo>
                          <a:pt x="12" y="84"/>
                        </a:lnTo>
                        <a:lnTo>
                          <a:pt x="20" y="92"/>
                        </a:lnTo>
                        <a:lnTo>
                          <a:pt x="20" y="9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8" name="Freeform 6">
                    <a:extLst>
                      <a:ext uri="{FF2B5EF4-FFF2-40B4-BE49-F238E27FC236}">
                        <a16:creationId xmlns:a16="http://schemas.microsoft.com/office/drawing/2014/main" id="{E337661A-7B75-496C-9B5F-BB36FF2FA3C6}"/>
                      </a:ext>
                    </a:extLst>
                  </p:cNvPr>
                  <p:cNvSpPr>
                    <a:spLocks noEditPoints="1"/>
                  </p:cNvSpPr>
                  <p:nvPr/>
                </p:nvSpPr>
                <p:spPr bwMode="auto">
                  <a:xfrm>
                    <a:off x="-1095375" y="2711450"/>
                    <a:ext cx="1003300" cy="1003300"/>
                  </a:xfrm>
                  <a:custGeom>
                    <a:avLst/>
                    <a:gdLst>
                      <a:gd name="T0" fmla="*/ 466 w 632"/>
                      <a:gd name="T1" fmla="*/ 592 h 632"/>
                      <a:gd name="T2" fmla="*/ 606 w 632"/>
                      <a:gd name="T3" fmla="*/ 438 h 632"/>
                      <a:gd name="T4" fmla="*/ 626 w 632"/>
                      <a:gd name="T5" fmla="*/ 252 h 632"/>
                      <a:gd name="T6" fmla="*/ 516 w 632"/>
                      <a:gd name="T7" fmla="*/ 72 h 632"/>
                      <a:gd name="T8" fmla="*/ 316 w 632"/>
                      <a:gd name="T9" fmla="*/ 0 h 632"/>
                      <a:gd name="T10" fmla="*/ 138 w 632"/>
                      <a:gd name="T11" fmla="*/ 54 h 632"/>
                      <a:gd name="T12" fmla="*/ 14 w 632"/>
                      <a:gd name="T13" fmla="*/ 222 h 632"/>
                      <a:gd name="T14" fmla="*/ 14 w 632"/>
                      <a:gd name="T15" fmla="*/ 410 h 632"/>
                      <a:gd name="T16" fmla="*/ 138 w 632"/>
                      <a:gd name="T17" fmla="*/ 578 h 632"/>
                      <a:gd name="T18" fmla="*/ 316 w 632"/>
                      <a:gd name="T19" fmla="*/ 632 h 632"/>
                      <a:gd name="T20" fmla="*/ 124 w 632"/>
                      <a:gd name="T21" fmla="*/ 330 h 632"/>
                      <a:gd name="T22" fmla="*/ 112 w 632"/>
                      <a:gd name="T23" fmla="*/ 286 h 632"/>
                      <a:gd name="T24" fmla="*/ 152 w 632"/>
                      <a:gd name="T25" fmla="*/ 262 h 632"/>
                      <a:gd name="T26" fmla="*/ 136 w 632"/>
                      <a:gd name="T27" fmla="*/ 234 h 632"/>
                      <a:gd name="T28" fmla="*/ 100 w 632"/>
                      <a:gd name="T29" fmla="*/ 258 h 632"/>
                      <a:gd name="T30" fmla="*/ 68 w 632"/>
                      <a:gd name="T31" fmla="*/ 246 h 632"/>
                      <a:gd name="T32" fmla="*/ 96 w 632"/>
                      <a:gd name="T33" fmla="*/ 216 h 632"/>
                      <a:gd name="T34" fmla="*/ 102 w 632"/>
                      <a:gd name="T35" fmla="*/ 192 h 632"/>
                      <a:gd name="T36" fmla="*/ 78 w 632"/>
                      <a:gd name="T37" fmla="*/ 184 h 632"/>
                      <a:gd name="T38" fmla="*/ 94 w 632"/>
                      <a:gd name="T39" fmla="*/ 162 h 632"/>
                      <a:gd name="T40" fmla="*/ 132 w 632"/>
                      <a:gd name="T41" fmla="*/ 164 h 632"/>
                      <a:gd name="T42" fmla="*/ 172 w 632"/>
                      <a:gd name="T43" fmla="*/ 196 h 632"/>
                      <a:gd name="T44" fmla="*/ 210 w 632"/>
                      <a:gd name="T45" fmla="*/ 204 h 632"/>
                      <a:gd name="T46" fmla="*/ 232 w 632"/>
                      <a:gd name="T47" fmla="*/ 182 h 632"/>
                      <a:gd name="T48" fmla="*/ 214 w 632"/>
                      <a:gd name="T49" fmla="*/ 140 h 632"/>
                      <a:gd name="T50" fmla="*/ 184 w 632"/>
                      <a:gd name="T51" fmla="*/ 108 h 632"/>
                      <a:gd name="T52" fmla="*/ 154 w 632"/>
                      <a:gd name="T53" fmla="*/ 124 h 632"/>
                      <a:gd name="T54" fmla="*/ 134 w 632"/>
                      <a:gd name="T55" fmla="*/ 102 h 632"/>
                      <a:gd name="T56" fmla="*/ 232 w 632"/>
                      <a:gd name="T57" fmla="*/ 34 h 632"/>
                      <a:gd name="T58" fmla="*/ 402 w 632"/>
                      <a:gd name="T59" fmla="*/ 34 h 632"/>
                      <a:gd name="T60" fmla="*/ 538 w 632"/>
                      <a:gd name="T61" fmla="*/ 126 h 632"/>
                      <a:gd name="T62" fmla="*/ 462 w 632"/>
                      <a:gd name="T63" fmla="*/ 182 h 632"/>
                      <a:gd name="T64" fmla="*/ 412 w 632"/>
                      <a:gd name="T65" fmla="*/ 176 h 632"/>
                      <a:gd name="T66" fmla="*/ 374 w 632"/>
                      <a:gd name="T67" fmla="*/ 198 h 632"/>
                      <a:gd name="T68" fmla="*/ 354 w 632"/>
                      <a:gd name="T69" fmla="*/ 198 h 632"/>
                      <a:gd name="T70" fmla="*/ 342 w 632"/>
                      <a:gd name="T71" fmla="*/ 222 h 632"/>
                      <a:gd name="T72" fmla="*/ 368 w 632"/>
                      <a:gd name="T73" fmla="*/ 218 h 632"/>
                      <a:gd name="T74" fmla="*/ 388 w 632"/>
                      <a:gd name="T75" fmla="*/ 232 h 632"/>
                      <a:gd name="T76" fmla="*/ 348 w 632"/>
                      <a:gd name="T77" fmla="*/ 258 h 632"/>
                      <a:gd name="T78" fmla="*/ 310 w 632"/>
                      <a:gd name="T79" fmla="*/ 262 h 632"/>
                      <a:gd name="T80" fmla="*/ 306 w 632"/>
                      <a:gd name="T81" fmla="*/ 296 h 632"/>
                      <a:gd name="T82" fmla="*/ 302 w 632"/>
                      <a:gd name="T83" fmla="*/ 306 h 632"/>
                      <a:gd name="T84" fmla="*/ 364 w 632"/>
                      <a:gd name="T85" fmla="*/ 290 h 632"/>
                      <a:gd name="T86" fmla="*/ 394 w 632"/>
                      <a:gd name="T87" fmla="*/ 290 h 632"/>
                      <a:gd name="T88" fmla="*/ 420 w 632"/>
                      <a:gd name="T89" fmla="*/ 282 h 632"/>
                      <a:gd name="T90" fmla="*/ 412 w 632"/>
                      <a:gd name="T91" fmla="*/ 314 h 632"/>
                      <a:gd name="T92" fmla="*/ 444 w 632"/>
                      <a:gd name="T93" fmla="*/ 350 h 632"/>
                      <a:gd name="T94" fmla="*/ 460 w 632"/>
                      <a:gd name="T95" fmla="*/ 328 h 632"/>
                      <a:gd name="T96" fmla="*/ 492 w 632"/>
                      <a:gd name="T97" fmla="*/ 346 h 632"/>
                      <a:gd name="T98" fmla="*/ 520 w 632"/>
                      <a:gd name="T99" fmla="*/ 372 h 632"/>
                      <a:gd name="T100" fmla="*/ 548 w 632"/>
                      <a:gd name="T101" fmla="*/ 372 h 632"/>
                      <a:gd name="T102" fmla="*/ 580 w 632"/>
                      <a:gd name="T103" fmla="*/ 372 h 632"/>
                      <a:gd name="T104" fmla="*/ 558 w 632"/>
                      <a:gd name="T105" fmla="*/ 476 h 632"/>
                      <a:gd name="T106" fmla="*/ 454 w 632"/>
                      <a:gd name="T107" fmla="*/ 572 h 632"/>
                      <a:gd name="T108" fmla="*/ 278 w 632"/>
                      <a:gd name="T109" fmla="*/ 604 h 632"/>
                      <a:gd name="T110" fmla="*/ 190 w 632"/>
                      <a:gd name="T111" fmla="*/ 536 h 632"/>
                      <a:gd name="T112" fmla="*/ 172 w 632"/>
                      <a:gd name="T113" fmla="*/ 440 h 632"/>
                      <a:gd name="T114" fmla="*/ 130 w 632"/>
                      <a:gd name="T115" fmla="*/ 432 h 632"/>
                      <a:gd name="T116" fmla="*/ 94 w 632"/>
                      <a:gd name="T117" fmla="*/ 402 h 632"/>
                      <a:gd name="T118" fmla="*/ 56 w 632"/>
                      <a:gd name="T119" fmla="*/ 372 h 632"/>
                      <a:gd name="T120" fmla="*/ 66 w 632"/>
                      <a:gd name="T121" fmla="*/ 470 h 632"/>
                      <a:gd name="T122" fmla="*/ 70 w 632"/>
                      <a:gd name="T123" fmla="*/ 422 h 632"/>
                      <a:gd name="T124" fmla="*/ 86 w 632"/>
                      <a:gd name="T125" fmla="*/ 462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32" h="632">
                        <a:moveTo>
                          <a:pt x="316" y="632"/>
                        </a:moveTo>
                        <a:lnTo>
                          <a:pt x="316" y="632"/>
                        </a:lnTo>
                        <a:lnTo>
                          <a:pt x="348" y="630"/>
                        </a:lnTo>
                        <a:lnTo>
                          <a:pt x="380" y="624"/>
                        </a:lnTo>
                        <a:lnTo>
                          <a:pt x="410" y="616"/>
                        </a:lnTo>
                        <a:lnTo>
                          <a:pt x="438" y="606"/>
                        </a:lnTo>
                        <a:lnTo>
                          <a:pt x="466" y="592"/>
                        </a:lnTo>
                        <a:lnTo>
                          <a:pt x="492" y="578"/>
                        </a:lnTo>
                        <a:lnTo>
                          <a:pt x="516" y="558"/>
                        </a:lnTo>
                        <a:lnTo>
                          <a:pt x="538" y="538"/>
                        </a:lnTo>
                        <a:lnTo>
                          <a:pt x="560" y="516"/>
                        </a:lnTo>
                        <a:lnTo>
                          <a:pt x="578" y="492"/>
                        </a:lnTo>
                        <a:lnTo>
                          <a:pt x="594" y="466"/>
                        </a:lnTo>
                        <a:lnTo>
                          <a:pt x="606" y="438"/>
                        </a:lnTo>
                        <a:lnTo>
                          <a:pt x="618" y="410"/>
                        </a:lnTo>
                        <a:lnTo>
                          <a:pt x="626" y="378"/>
                        </a:lnTo>
                        <a:lnTo>
                          <a:pt x="630" y="348"/>
                        </a:lnTo>
                        <a:lnTo>
                          <a:pt x="632" y="316"/>
                        </a:lnTo>
                        <a:lnTo>
                          <a:pt x="632" y="316"/>
                        </a:lnTo>
                        <a:lnTo>
                          <a:pt x="630" y="282"/>
                        </a:lnTo>
                        <a:lnTo>
                          <a:pt x="626" y="252"/>
                        </a:lnTo>
                        <a:lnTo>
                          <a:pt x="618" y="222"/>
                        </a:lnTo>
                        <a:lnTo>
                          <a:pt x="606" y="192"/>
                        </a:lnTo>
                        <a:lnTo>
                          <a:pt x="594" y="164"/>
                        </a:lnTo>
                        <a:lnTo>
                          <a:pt x="578" y="138"/>
                        </a:lnTo>
                        <a:lnTo>
                          <a:pt x="560" y="114"/>
                        </a:lnTo>
                        <a:lnTo>
                          <a:pt x="538" y="92"/>
                        </a:lnTo>
                        <a:lnTo>
                          <a:pt x="516" y="72"/>
                        </a:lnTo>
                        <a:lnTo>
                          <a:pt x="492" y="54"/>
                        </a:lnTo>
                        <a:lnTo>
                          <a:pt x="466" y="38"/>
                        </a:lnTo>
                        <a:lnTo>
                          <a:pt x="438" y="24"/>
                        </a:lnTo>
                        <a:lnTo>
                          <a:pt x="410" y="14"/>
                        </a:lnTo>
                        <a:lnTo>
                          <a:pt x="380" y="6"/>
                        </a:lnTo>
                        <a:lnTo>
                          <a:pt x="348" y="0"/>
                        </a:lnTo>
                        <a:lnTo>
                          <a:pt x="316" y="0"/>
                        </a:lnTo>
                        <a:lnTo>
                          <a:pt x="316" y="0"/>
                        </a:lnTo>
                        <a:lnTo>
                          <a:pt x="284" y="0"/>
                        </a:lnTo>
                        <a:lnTo>
                          <a:pt x="252" y="6"/>
                        </a:lnTo>
                        <a:lnTo>
                          <a:pt x="222" y="14"/>
                        </a:lnTo>
                        <a:lnTo>
                          <a:pt x="192" y="24"/>
                        </a:lnTo>
                        <a:lnTo>
                          <a:pt x="164" y="38"/>
                        </a:lnTo>
                        <a:lnTo>
                          <a:pt x="138" y="54"/>
                        </a:lnTo>
                        <a:lnTo>
                          <a:pt x="114" y="72"/>
                        </a:lnTo>
                        <a:lnTo>
                          <a:pt x="92" y="92"/>
                        </a:lnTo>
                        <a:lnTo>
                          <a:pt x="72" y="114"/>
                        </a:lnTo>
                        <a:lnTo>
                          <a:pt x="54" y="138"/>
                        </a:lnTo>
                        <a:lnTo>
                          <a:pt x="38" y="164"/>
                        </a:lnTo>
                        <a:lnTo>
                          <a:pt x="24" y="192"/>
                        </a:lnTo>
                        <a:lnTo>
                          <a:pt x="14" y="222"/>
                        </a:lnTo>
                        <a:lnTo>
                          <a:pt x="6" y="252"/>
                        </a:lnTo>
                        <a:lnTo>
                          <a:pt x="2" y="282"/>
                        </a:lnTo>
                        <a:lnTo>
                          <a:pt x="0" y="316"/>
                        </a:lnTo>
                        <a:lnTo>
                          <a:pt x="0" y="316"/>
                        </a:lnTo>
                        <a:lnTo>
                          <a:pt x="2" y="348"/>
                        </a:lnTo>
                        <a:lnTo>
                          <a:pt x="6" y="378"/>
                        </a:lnTo>
                        <a:lnTo>
                          <a:pt x="14" y="410"/>
                        </a:lnTo>
                        <a:lnTo>
                          <a:pt x="24" y="438"/>
                        </a:lnTo>
                        <a:lnTo>
                          <a:pt x="38" y="466"/>
                        </a:lnTo>
                        <a:lnTo>
                          <a:pt x="54" y="492"/>
                        </a:lnTo>
                        <a:lnTo>
                          <a:pt x="72" y="516"/>
                        </a:lnTo>
                        <a:lnTo>
                          <a:pt x="92" y="538"/>
                        </a:lnTo>
                        <a:lnTo>
                          <a:pt x="114" y="558"/>
                        </a:lnTo>
                        <a:lnTo>
                          <a:pt x="138" y="578"/>
                        </a:lnTo>
                        <a:lnTo>
                          <a:pt x="164" y="592"/>
                        </a:lnTo>
                        <a:lnTo>
                          <a:pt x="192" y="606"/>
                        </a:lnTo>
                        <a:lnTo>
                          <a:pt x="222" y="616"/>
                        </a:lnTo>
                        <a:lnTo>
                          <a:pt x="252" y="624"/>
                        </a:lnTo>
                        <a:lnTo>
                          <a:pt x="284" y="630"/>
                        </a:lnTo>
                        <a:lnTo>
                          <a:pt x="316" y="632"/>
                        </a:lnTo>
                        <a:lnTo>
                          <a:pt x="316" y="632"/>
                        </a:lnTo>
                        <a:close/>
                        <a:moveTo>
                          <a:pt x="64" y="358"/>
                        </a:moveTo>
                        <a:lnTo>
                          <a:pt x="64" y="358"/>
                        </a:lnTo>
                        <a:lnTo>
                          <a:pt x="80" y="354"/>
                        </a:lnTo>
                        <a:lnTo>
                          <a:pt x="112" y="340"/>
                        </a:lnTo>
                        <a:lnTo>
                          <a:pt x="112" y="340"/>
                        </a:lnTo>
                        <a:lnTo>
                          <a:pt x="122" y="334"/>
                        </a:lnTo>
                        <a:lnTo>
                          <a:pt x="124" y="330"/>
                        </a:lnTo>
                        <a:lnTo>
                          <a:pt x="124" y="324"/>
                        </a:lnTo>
                        <a:lnTo>
                          <a:pt x="122" y="320"/>
                        </a:lnTo>
                        <a:lnTo>
                          <a:pt x="114" y="308"/>
                        </a:lnTo>
                        <a:lnTo>
                          <a:pt x="112" y="302"/>
                        </a:lnTo>
                        <a:lnTo>
                          <a:pt x="110" y="294"/>
                        </a:lnTo>
                        <a:lnTo>
                          <a:pt x="110" y="294"/>
                        </a:lnTo>
                        <a:lnTo>
                          <a:pt x="112" y="286"/>
                        </a:lnTo>
                        <a:lnTo>
                          <a:pt x="116" y="282"/>
                        </a:lnTo>
                        <a:lnTo>
                          <a:pt x="122" y="278"/>
                        </a:lnTo>
                        <a:lnTo>
                          <a:pt x="128" y="274"/>
                        </a:lnTo>
                        <a:lnTo>
                          <a:pt x="142" y="268"/>
                        </a:lnTo>
                        <a:lnTo>
                          <a:pt x="148" y="266"/>
                        </a:lnTo>
                        <a:lnTo>
                          <a:pt x="152" y="262"/>
                        </a:lnTo>
                        <a:lnTo>
                          <a:pt x="152" y="262"/>
                        </a:lnTo>
                        <a:lnTo>
                          <a:pt x="156" y="258"/>
                        </a:lnTo>
                        <a:lnTo>
                          <a:pt x="156" y="252"/>
                        </a:lnTo>
                        <a:lnTo>
                          <a:pt x="154" y="250"/>
                        </a:lnTo>
                        <a:lnTo>
                          <a:pt x="152" y="246"/>
                        </a:lnTo>
                        <a:lnTo>
                          <a:pt x="144" y="240"/>
                        </a:lnTo>
                        <a:lnTo>
                          <a:pt x="136" y="234"/>
                        </a:lnTo>
                        <a:lnTo>
                          <a:pt x="136" y="234"/>
                        </a:lnTo>
                        <a:lnTo>
                          <a:pt x="132" y="232"/>
                        </a:lnTo>
                        <a:lnTo>
                          <a:pt x="128" y="232"/>
                        </a:lnTo>
                        <a:lnTo>
                          <a:pt x="120" y="234"/>
                        </a:lnTo>
                        <a:lnTo>
                          <a:pt x="112" y="238"/>
                        </a:lnTo>
                        <a:lnTo>
                          <a:pt x="106" y="246"/>
                        </a:lnTo>
                        <a:lnTo>
                          <a:pt x="106" y="246"/>
                        </a:lnTo>
                        <a:lnTo>
                          <a:pt x="100" y="258"/>
                        </a:lnTo>
                        <a:lnTo>
                          <a:pt x="96" y="262"/>
                        </a:lnTo>
                        <a:lnTo>
                          <a:pt x="88" y="262"/>
                        </a:lnTo>
                        <a:lnTo>
                          <a:pt x="88" y="262"/>
                        </a:lnTo>
                        <a:lnTo>
                          <a:pt x="82" y="260"/>
                        </a:lnTo>
                        <a:lnTo>
                          <a:pt x="76" y="258"/>
                        </a:lnTo>
                        <a:lnTo>
                          <a:pt x="72" y="252"/>
                        </a:lnTo>
                        <a:lnTo>
                          <a:pt x="68" y="246"/>
                        </a:lnTo>
                        <a:lnTo>
                          <a:pt x="68" y="246"/>
                        </a:lnTo>
                        <a:lnTo>
                          <a:pt x="66" y="242"/>
                        </a:lnTo>
                        <a:lnTo>
                          <a:pt x="66" y="238"/>
                        </a:lnTo>
                        <a:lnTo>
                          <a:pt x="68" y="236"/>
                        </a:lnTo>
                        <a:lnTo>
                          <a:pt x="72" y="232"/>
                        </a:lnTo>
                        <a:lnTo>
                          <a:pt x="96" y="216"/>
                        </a:lnTo>
                        <a:lnTo>
                          <a:pt x="96" y="216"/>
                        </a:lnTo>
                        <a:lnTo>
                          <a:pt x="108" y="208"/>
                        </a:lnTo>
                        <a:lnTo>
                          <a:pt x="110" y="204"/>
                        </a:lnTo>
                        <a:lnTo>
                          <a:pt x="110" y="202"/>
                        </a:lnTo>
                        <a:lnTo>
                          <a:pt x="106" y="198"/>
                        </a:lnTo>
                        <a:lnTo>
                          <a:pt x="104" y="194"/>
                        </a:lnTo>
                        <a:lnTo>
                          <a:pt x="104" y="194"/>
                        </a:lnTo>
                        <a:lnTo>
                          <a:pt x="102" y="192"/>
                        </a:lnTo>
                        <a:lnTo>
                          <a:pt x="98" y="190"/>
                        </a:lnTo>
                        <a:lnTo>
                          <a:pt x="90" y="188"/>
                        </a:lnTo>
                        <a:lnTo>
                          <a:pt x="82" y="186"/>
                        </a:lnTo>
                        <a:lnTo>
                          <a:pt x="82" y="186"/>
                        </a:lnTo>
                        <a:lnTo>
                          <a:pt x="82" y="186"/>
                        </a:lnTo>
                        <a:lnTo>
                          <a:pt x="82" y="186"/>
                        </a:lnTo>
                        <a:lnTo>
                          <a:pt x="78" y="184"/>
                        </a:lnTo>
                        <a:lnTo>
                          <a:pt x="76" y="182"/>
                        </a:lnTo>
                        <a:lnTo>
                          <a:pt x="76" y="176"/>
                        </a:lnTo>
                        <a:lnTo>
                          <a:pt x="78" y="170"/>
                        </a:lnTo>
                        <a:lnTo>
                          <a:pt x="84" y="164"/>
                        </a:lnTo>
                        <a:lnTo>
                          <a:pt x="84" y="164"/>
                        </a:lnTo>
                        <a:lnTo>
                          <a:pt x="90" y="162"/>
                        </a:lnTo>
                        <a:lnTo>
                          <a:pt x="94" y="162"/>
                        </a:lnTo>
                        <a:lnTo>
                          <a:pt x="100" y="162"/>
                        </a:lnTo>
                        <a:lnTo>
                          <a:pt x="106" y="164"/>
                        </a:lnTo>
                        <a:lnTo>
                          <a:pt x="106" y="164"/>
                        </a:lnTo>
                        <a:lnTo>
                          <a:pt x="110" y="166"/>
                        </a:lnTo>
                        <a:lnTo>
                          <a:pt x="114" y="168"/>
                        </a:lnTo>
                        <a:lnTo>
                          <a:pt x="120" y="168"/>
                        </a:lnTo>
                        <a:lnTo>
                          <a:pt x="132" y="164"/>
                        </a:lnTo>
                        <a:lnTo>
                          <a:pt x="132" y="164"/>
                        </a:lnTo>
                        <a:lnTo>
                          <a:pt x="144" y="162"/>
                        </a:lnTo>
                        <a:lnTo>
                          <a:pt x="150" y="162"/>
                        </a:lnTo>
                        <a:lnTo>
                          <a:pt x="154" y="166"/>
                        </a:lnTo>
                        <a:lnTo>
                          <a:pt x="158" y="172"/>
                        </a:lnTo>
                        <a:lnTo>
                          <a:pt x="158" y="172"/>
                        </a:lnTo>
                        <a:lnTo>
                          <a:pt x="172" y="196"/>
                        </a:lnTo>
                        <a:lnTo>
                          <a:pt x="172" y="196"/>
                        </a:lnTo>
                        <a:lnTo>
                          <a:pt x="180" y="206"/>
                        </a:lnTo>
                        <a:lnTo>
                          <a:pt x="180" y="206"/>
                        </a:lnTo>
                        <a:lnTo>
                          <a:pt x="184" y="210"/>
                        </a:lnTo>
                        <a:lnTo>
                          <a:pt x="188" y="210"/>
                        </a:lnTo>
                        <a:lnTo>
                          <a:pt x="198" y="210"/>
                        </a:lnTo>
                        <a:lnTo>
                          <a:pt x="210" y="204"/>
                        </a:lnTo>
                        <a:lnTo>
                          <a:pt x="220" y="198"/>
                        </a:lnTo>
                        <a:lnTo>
                          <a:pt x="220" y="198"/>
                        </a:lnTo>
                        <a:lnTo>
                          <a:pt x="222" y="198"/>
                        </a:lnTo>
                        <a:lnTo>
                          <a:pt x="222" y="198"/>
                        </a:lnTo>
                        <a:lnTo>
                          <a:pt x="226" y="194"/>
                        </a:lnTo>
                        <a:lnTo>
                          <a:pt x="228" y="190"/>
                        </a:lnTo>
                        <a:lnTo>
                          <a:pt x="232" y="182"/>
                        </a:lnTo>
                        <a:lnTo>
                          <a:pt x="232" y="162"/>
                        </a:lnTo>
                        <a:lnTo>
                          <a:pt x="232" y="162"/>
                        </a:lnTo>
                        <a:lnTo>
                          <a:pt x="230" y="154"/>
                        </a:lnTo>
                        <a:lnTo>
                          <a:pt x="226" y="150"/>
                        </a:lnTo>
                        <a:lnTo>
                          <a:pt x="218" y="146"/>
                        </a:lnTo>
                        <a:lnTo>
                          <a:pt x="218" y="146"/>
                        </a:lnTo>
                        <a:lnTo>
                          <a:pt x="214" y="140"/>
                        </a:lnTo>
                        <a:lnTo>
                          <a:pt x="212" y="132"/>
                        </a:lnTo>
                        <a:lnTo>
                          <a:pt x="208" y="124"/>
                        </a:lnTo>
                        <a:lnTo>
                          <a:pt x="204" y="116"/>
                        </a:lnTo>
                        <a:lnTo>
                          <a:pt x="204" y="116"/>
                        </a:lnTo>
                        <a:lnTo>
                          <a:pt x="198" y="110"/>
                        </a:lnTo>
                        <a:lnTo>
                          <a:pt x="192" y="108"/>
                        </a:lnTo>
                        <a:lnTo>
                          <a:pt x="184" y="108"/>
                        </a:lnTo>
                        <a:lnTo>
                          <a:pt x="178" y="110"/>
                        </a:lnTo>
                        <a:lnTo>
                          <a:pt x="178" y="110"/>
                        </a:lnTo>
                        <a:lnTo>
                          <a:pt x="170" y="114"/>
                        </a:lnTo>
                        <a:lnTo>
                          <a:pt x="164" y="118"/>
                        </a:lnTo>
                        <a:lnTo>
                          <a:pt x="158" y="122"/>
                        </a:lnTo>
                        <a:lnTo>
                          <a:pt x="154" y="124"/>
                        </a:lnTo>
                        <a:lnTo>
                          <a:pt x="154" y="124"/>
                        </a:lnTo>
                        <a:lnTo>
                          <a:pt x="152" y="120"/>
                        </a:lnTo>
                        <a:lnTo>
                          <a:pt x="150" y="116"/>
                        </a:lnTo>
                        <a:lnTo>
                          <a:pt x="150" y="110"/>
                        </a:lnTo>
                        <a:lnTo>
                          <a:pt x="146" y="104"/>
                        </a:lnTo>
                        <a:lnTo>
                          <a:pt x="146" y="104"/>
                        </a:lnTo>
                        <a:lnTo>
                          <a:pt x="140" y="104"/>
                        </a:lnTo>
                        <a:lnTo>
                          <a:pt x="134" y="102"/>
                        </a:lnTo>
                        <a:lnTo>
                          <a:pt x="116" y="100"/>
                        </a:lnTo>
                        <a:lnTo>
                          <a:pt x="116" y="100"/>
                        </a:lnTo>
                        <a:lnTo>
                          <a:pt x="136" y="82"/>
                        </a:lnTo>
                        <a:lnTo>
                          <a:pt x="158" y="66"/>
                        </a:lnTo>
                        <a:lnTo>
                          <a:pt x="182" y="54"/>
                        </a:lnTo>
                        <a:lnTo>
                          <a:pt x="206" y="42"/>
                        </a:lnTo>
                        <a:lnTo>
                          <a:pt x="232" y="34"/>
                        </a:lnTo>
                        <a:lnTo>
                          <a:pt x="258" y="26"/>
                        </a:lnTo>
                        <a:lnTo>
                          <a:pt x="286" y="22"/>
                        </a:lnTo>
                        <a:lnTo>
                          <a:pt x="314" y="22"/>
                        </a:lnTo>
                        <a:lnTo>
                          <a:pt x="314" y="22"/>
                        </a:lnTo>
                        <a:lnTo>
                          <a:pt x="344" y="22"/>
                        </a:lnTo>
                        <a:lnTo>
                          <a:pt x="374" y="28"/>
                        </a:lnTo>
                        <a:lnTo>
                          <a:pt x="402" y="34"/>
                        </a:lnTo>
                        <a:lnTo>
                          <a:pt x="428" y="44"/>
                        </a:lnTo>
                        <a:lnTo>
                          <a:pt x="454" y="56"/>
                        </a:lnTo>
                        <a:lnTo>
                          <a:pt x="478" y="72"/>
                        </a:lnTo>
                        <a:lnTo>
                          <a:pt x="500" y="88"/>
                        </a:lnTo>
                        <a:lnTo>
                          <a:pt x="522" y="106"/>
                        </a:lnTo>
                        <a:lnTo>
                          <a:pt x="522" y="106"/>
                        </a:lnTo>
                        <a:lnTo>
                          <a:pt x="538" y="126"/>
                        </a:lnTo>
                        <a:lnTo>
                          <a:pt x="554" y="146"/>
                        </a:lnTo>
                        <a:lnTo>
                          <a:pt x="554" y="146"/>
                        </a:lnTo>
                        <a:lnTo>
                          <a:pt x="502" y="164"/>
                        </a:lnTo>
                        <a:lnTo>
                          <a:pt x="480" y="172"/>
                        </a:lnTo>
                        <a:lnTo>
                          <a:pt x="468" y="178"/>
                        </a:lnTo>
                        <a:lnTo>
                          <a:pt x="468" y="178"/>
                        </a:lnTo>
                        <a:lnTo>
                          <a:pt x="462" y="182"/>
                        </a:lnTo>
                        <a:lnTo>
                          <a:pt x="454" y="186"/>
                        </a:lnTo>
                        <a:lnTo>
                          <a:pt x="444" y="186"/>
                        </a:lnTo>
                        <a:lnTo>
                          <a:pt x="436" y="184"/>
                        </a:lnTo>
                        <a:lnTo>
                          <a:pt x="436" y="184"/>
                        </a:lnTo>
                        <a:lnTo>
                          <a:pt x="424" y="178"/>
                        </a:lnTo>
                        <a:lnTo>
                          <a:pt x="418" y="176"/>
                        </a:lnTo>
                        <a:lnTo>
                          <a:pt x="412" y="176"/>
                        </a:lnTo>
                        <a:lnTo>
                          <a:pt x="412" y="176"/>
                        </a:lnTo>
                        <a:lnTo>
                          <a:pt x="402" y="178"/>
                        </a:lnTo>
                        <a:lnTo>
                          <a:pt x="398" y="180"/>
                        </a:lnTo>
                        <a:lnTo>
                          <a:pt x="392" y="184"/>
                        </a:lnTo>
                        <a:lnTo>
                          <a:pt x="392" y="184"/>
                        </a:lnTo>
                        <a:lnTo>
                          <a:pt x="384" y="192"/>
                        </a:lnTo>
                        <a:lnTo>
                          <a:pt x="374" y="198"/>
                        </a:lnTo>
                        <a:lnTo>
                          <a:pt x="374" y="198"/>
                        </a:lnTo>
                        <a:lnTo>
                          <a:pt x="368" y="200"/>
                        </a:lnTo>
                        <a:lnTo>
                          <a:pt x="362" y="200"/>
                        </a:lnTo>
                        <a:lnTo>
                          <a:pt x="362" y="200"/>
                        </a:lnTo>
                        <a:lnTo>
                          <a:pt x="358" y="198"/>
                        </a:lnTo>
                        <a:lnTo>
                          <a:pt x="358" y="198"/>
                        </a:lnTo>
                        <a:lnTo>
                          <a:pt x="354" y="198"/>
                        </a:lnTo>
                        <a:lnTo>
                          <a:pt x="350" y="200"/>
                        </a:lnTo>
                        <a:lnTo>
                          <a:pt x="350" y="200"/>
                        </a:lnTo>
                        <a:lnTo>
                          <a:pt x="344" y="202"/>
                        </a:lnTo>
                        <a:lnTo>
                          <a:pt x="344" y="202"/>
                        </a:lnTo>
                        <a:lnTo>
                          <a:pt x="340" y="208"/>
                        </a:lnTo>
                        <a:lnTo>
                          <a:pt x="340" y="212"/>
                        </a:lnTo>
                        <a:lnTo>
                          <a:pt x="342" y="222"/>
                        </a:lnTo>
                        <a:lnTo>
                          <a:pt x="346" y="228"/>
                        </a:lnTo>
                        <a:lnTo>
                          <a:pt x="350" y="230"/>
                        </a:lnTo>
                        <a:lnTo>
                          <a:pt x="352" y="232"/>
                        </a:lnTo>
                        <a:lnTo>
                          <a:pt x="352" y="232"/>
                        </a:lnTo>
                        <a:lnTo>
                          <a:pt x="358" y="228"/>
                        </a:lnTo>
                        <a:lnTo>
                          <a:pt x="364" y="224"/>
                        </a:lnTo>
                        <a:lnTo>
                          <a:pt x="368" y="218"/>
                        </a:lnTo>
                        <a:lnTo>
                          <a:pt x="374" y="216"/>
                        </a:lnTo>
                        <a:lnTo>
                          <a:pt x="374" y="216"/>
                        </a:lnTo>
                        <a:lnTo>
                          <a:pt x="378" y="218"/>
                        </a:lnTo>
                        <a:lnTo>
                          <a:pt x="382" y="220"/>
                        </a:lnTo>
                        <a:lnTo>
                          <a:pt x="390" y="228"/>
                        </a:lnTo>
                        <a:lnTo>
                          <a:pt x="390" y="228"/>
                        </a:lnTo>
                        <a:lnTo>
                          <a:pt x="388" y="232"/>
                        </a:lnTo>
                        <a:lnTo>
                          <a:pt x="386" y="240"/>
                        </a:lnTo>
                        <a:lnTo>
                          <a:pt x="382" y="248"/>
                        </a:lnTo>
                        <a:lnTo>
                          <a:pt x="376" y="250"/>
                        </a:lnTo>
                        <a:lnTo>
                          <a:pt x="376" y="250"/>
                        </a:lnTo>
                        <a:lnTo>
                          <a:pt x="362" y="254"/>
                        </a:lnTo>
                        <a:lnTo>
                          <a:pt x="348" y="258"/>
                        </a:lnTo>
                        <a:lnTo>
                          <a:pt x="348" y="258"/>
                        </a:lnTo>
                        <a:lnTo>
                          <a:pt x="332" y="254"/>
                        </a:lnTo>
                        <a:lnTo>
                          <a:pt x="324" y="254"/>
                        </a:lnTo>
                        <a:lnTo>
                          <a:pt x="320" y="254"/>
                        </a:lnTo>
                        <a:lnTo>
                          <a:pt x="318" y="256"/>
                        </a:lnTo>
                        <a:lnTo>
                          <a:pt x="318" y="256"/>
                        </a:lnTo>
                        <a:lnTo>
                          <a:pt x="314" y="258"/>
                        </a:lnTo>
                        <a:lnTo>
                          <a:pt x="310" y="262"/>
                        </a:lnTo>
                        <a:lnTo>
                          <a:pt x="308" y="266"/>
                        </a:lnTo>
                        <a:lnTo>
                          <a:pt x="310" y="272"/>
                        </a:lnTo>
                        <a:lnTo>
                          <a:pt x="310" y="272"/>
                        </a:lnTo>
                        <a:lnTo>
                          <a:pt x="312" y="282"/>
                        </a:lnTo>
                        <a:lnTo>
                          <a:pt x="310" y="288"/>
                        </a:lnTo>
                        <a:lnTo>
                          <a:pt x="308" y="294"/>
                        </a:lnTo>
                        <a:lnTo>
                          <a:pt x="306" y="296"/>
                        </a:lnTo>
                        <a:lnTo>
                          <a:pt x="306" y="296"/>
                        </a:lnTo>
                        <a:lnTo>
                          <a:pt x="292" y="300"/>
                        </a:lnTo>
                        <a:lnTo>
                          <a:pt x="290" y="302"/>
                        </a:lnTo>
                        <a:lnTo>
                          <a:pt x="290" y="304"/>
                        </a:lnTo>
                        <a:lnTo>
                          <a:pt x="294" y="304"/>
                        </a:lnTo>
                        <a:lnTo>
                          <a:pt x="302" y="306"/>
                        </a:lnTo>
                        <a:lnTo>
                          <a:pt x="302" y="306"/>
                        </a:lnTo>
                        <a:lnTo>
                          <a:pt x="320" y="304"/>
                        </a:lnTo>
                        <a:lnTo>
                          <a:pt x="332" y="302"/>
                        </a:lnTo>
                        <a:lnTo>
                          <a:pt x="340" y="298"/>
                        </a:lnTo>
                        <a:lnTo>
                          <a:pt x="346" y="296"/>
                        </a:lnTo>
                        <a:lnTo>
                          <a:pt x="346" y="296"/>
                        </a:lnTo>
                        <a:lnTo>
                          <a:pt x="358" y="292"/>
                        </a:lnTo>
                        <a:lnTo>
                          <a:pt x="364" y="290"/>
                        </a:lnTo>
                        <a:lnTo>
                          <a:pt x="370" y="290"/>
                        </a:lnTo>
                        <a:lnTo>
                          <a:pt x="370" y="290"/>
                        </a:lnTo>
                        <a:lnTo>
                          <a:pt x="376" y="292"/>
                        </a:lnTo>
                        <a:lnTo>
                          <a:pt x="382" y="290"/>
                        </a:lnTo>
                        <a:lnTo>
                          <a:pt x="388" y="290"/>
                        </a:lnTo>
                        <a:lnTo>
                          <a:pt x="394" y="290"/>
                        </a:lnTo>
                        <a:lnTo>
                          <a:pt x="394" y="290"/>
                        </a:lnTo>
                        <a:lnTo>
                          <a:pt x="396" y="290"/>
                        </a:lnTo>
                        <a:lnTo>
                          <a:pt x="400" y="288"/>
                        </a:lnTo>
                        <a:lnTo>
                          <a:pt x="406" y="284"/>
                        </a:lnTo>
                        <a:lnTo>
                          <a:pt x="414" y="280"/>
                        </a:lnTo>
                        <a:lnTo>
                          <a:pt x="416" y="280"/>
                        </a:lnTo>
                        <a:lnTo>
                          <a:pt x="420" y="282"/>
                        </a:lnTo>
                        <a:lnTo>
                          <a:pt x="420" y="282"/>
                        </a:lnTo>
                        <a:lnTo>
                          <a:pt x="422" y="288"/>
                        </a:lnTo>
                        <a:lnTo>
                          <a:pt x="424" y="294"/>
                        </a:lnTo>
                        <a:lnTo>
                          <a:pt x="422" y="304"/>
                        </a:lnTo>
                        <a:lnTo>
                          <a:pt x="422" y="304"/>
                        </a:lnTo>
                        <a:lnTo>
                          <a:pt x="420" y="308"/>
                        </a:lnTo>
                        <a:lnTo>
                          <a:pt x="416" y="312"/>
                        </a:lnTo>
                        <a:lnTo>
                          <a:pt x="412" y="314"/>
                        </a:lnTo>
                        <a:lnTo>
                          <a:pt x="412" y="318"/>
                        </a:lnTo>
                        <a:lnTo>
                          <a:pt x="412" y="318"/>
                        </a:lnTo>
                        <a:lnTo>
                          <a:pt x="418" y="330"/>
                        </a:lnTo>
                        <a:lnTo>
                          <a:pt x="428" y="340"/>
                        </a:lnTo>
                        <a:lnTo>
                          <a:pt x="428" y="340"/>
                        </a:lnTo>
                        <a:lnTo>
                          <a:pt x="440" y="348"/>
                        </a:lnTo>
                        <a:lnTo>
                          <a:pt x="444" y="350"/>
                        </a:lnTo>
                        <a:lnTo>
                          <a:pt x="448" y="348"/>
                        </a:lnTo>
                        <a:lnTo>
                          <a:pt x="448" y="348"/>
                        </a:lnTo>
                        <a:lnTo>
                          <a:pt x="450" y="342"/>
                        </a:lnTo>
                        <a:lnTo>
                          <a:pt x="452" y="338"/>
                        </a:lnTo>
                        <a:lnTo>
                          <a:pt x="456" y="330"/>
                        </a:lnTo>
                        <a:lnTo>
                          <a:pt x="456" y="330"/>
                        </a:lnTo>
                        <a:lnTo>
                          <a:pt x="460" y="328"/>
                        </a:lnTo>
                        <a:lnTo>
                          <a:pt x="470" y="330"/>
                        </a:lnTo>
                        <a:lnTo>
                          <a:pt x="480" y="332"/>
                        </a:lnTo>
                        <a:lnTo>
                          <a:pt x="482" y="334"/>
                        </a:lnTo>
                        <a:lnTo>
                          <a:pt x="484" y="336"/>
                        </a:lnTo>
                        <a:lnTo>
                          <a:pt x="484" y="336"/>
                        </a:lnTo>
                        <a:lnTo>
                          <a:pt x="486" y="340"/>
                        </a:lnTo>
                        <a:lnTo>
                          <a:pt x="492" y="346"/>
                        </a:lnTo>
                        <a:lnTo>
                          <a:pt x="500" y="354"/>
                        </a:lnTo>
                        <a:lnTo>
                          <a:pt x="500" y="354"/>
                        </a:lnTo>
                        <a:lnTo>
                          <a:pt x="512" y="360"/>
                        </a:lnTo>
                        <a:lnTo>
                          <a:pt x="512" y="360"/>
                        </a:lnTo>
                        <a:lnTo>
                          <a:pt x="514" y="362"/>
                        </a:lnTo>
                        <a:lnTo>
                          <a:pt x="520" y="372"/>
                        </a:lnTo>
                        <a:lnTo>
                          <a:pt x="520" y="372"/>
                        </a:lnTo>
                        <a:lnTo>
                          <a:pt x="524" y="378"/>
                        </a:lnTo>
                        <a:lnTo>
                          <a:pt x="530" y="380"/>
                        </a:lnTo>
                        <a:lnTo>
                          <a:pt x="534" y="380"/>
                        </a:lnTo>
                        <a:lnTo>
                          <a:pt x="540" y="380"/>
                        </a:lnTo>
                        <a:lnTo>
                          <a:pt x="540" y="380"/>
                        </a:lnTo>
                        <a:lnTo>
                          <a:pt x="544" y="376"/>
                        </a:lnTo>
                        <a:lnTo>
                          <a:pt x="548" y="372"/>
                        </a:lnTo>
                        <a:lnTo>
                          <a:pt x="554" y="368"/>
                        </a:lnTo>
                        <a:lnTo>
                          <a:pt x="560" y="366"/>
                        </a:lnTo>
                        <a:lnTo>
                          <a:pt x="560" y="366"/>
                        </a:lnTo>
                        <a:lnTo>
                          <a:pt x="570" y="366"/>
                        </a:lnTo>
                        <a:lnTo>
                          <a:pt x="574" y="368"/>
                        </a:lnTo>
                        <a:lnTo>
                          <a:pt x="580" y="372"/>
                        </a:lnTo>
                        <a:lnTo>
                          <a:pt x="580" y="372"/>
                        </a:lnTo>
                        <a:lnTo>
                          <a:pt x="598" y="388"/>
                        </a:lnTo>
                        <a:lnTo>
                          <a:pt x="598" y="388"/>
                        </a:lnTo>
                        <a:lnTo>
                          <a:pt x="592" y="406"/>
                        </a:lnTo>
                        <a:lnTo>
                          <a:pt x="586" y="424"/>
                        </a:lnTo>
                        <a:lnTo>
                          <a:pt x="578" y="442"/>
                        </a:lnTo>
                        <a:lnTo>
                          <a:pt x="568" y="460"/>
                        </a:lnTo>
                        <a:lnTo>
                          <a:pt x="558" y="476"/>
                        </a:lnTo>
                        <a:lnTo>
                          <a:pt x="546" y="492"/>
                        </a:lnTo>
                        <a:lnTo>
                          <a:pt x="534" y="508"/>
                        </a:lnTo>
                        <a:lnTo>
                          <a:pt x="522" y="522"/>
                        </a:lnTo>
                        <a:lnTo>
                          <a:pt x="522" y="522"/>
                        </a:lnTo>
                        <a:lnTo>
                          <a:pt x="500" y="540"/>
                        </a:lnTo>
                        <a:lnTo>
                          <a:pt x="478" y="556"/>
                        </a:lnTo>
                        <a:lnTo>
                          <a:pt x="454" y="572"/>
                        </a:lnTo>
                        <a:lnTo>
                          <a:pt x="428" y="584"/>
                        </a:lnTo>
                        <a:lnTo>
                          <a:pt x="402" y="594"/>
                        </a:lnTo>
                        <a:lnTo>
                          <a:pt x="374" y="602"/>
                        </a:lnTo>
                        <a:lnTo>
                          <a:pt x="344" y="606"/>
                        </a:lnTo>
                        <a:lnTo>
                          <a:pt x="314" y="608"/>
                        </a:lnTo>
                        <a:lnTo>
                          <a:pt x="314" y="608"/>
                        </a:lnTo>
                        <a:lnTo>
                          <a:pt x="278" y="604"/>
                        </a:lnTo>
                        <a:lnTo>
                          <a:pt x="244" y="598"/>
                        </a:lnTo>
                        <a:lnTo>
                          <a:pt x="212" y="588"/>
                        </a:lnTo>
                        <a:lnTo>
                          <a:pt x="182" y="574"/>
                        </a:lnTo>
                        <a:lnTo>
                          <a:pt x="182" y="574"/>
                        </a:lnTo>
                        <a:lnTo>
                          <a:pt x="184" y="564"/>
                        </a:lnTo>
                        <a:lnTo>
                          <a:pt x="188" y="552"/>
                        </a:lnTo>
                        <a:lnTo>
                          <a:pt x="190" y="536"/>
                        </a:lnTo>
                        <a:lnTo>
                          <a:pt x="190" y="536"/>
                        </a:lnTo>
                        <a:lnTo>
                          <a:pt x="192" y="500"/>
                        </a:lnTo>
                        <a:lnTo>
                          <a:pt x="194" y="476"/>
                        </a:lnTo>
                        <a:lnTo>
                          <a:pt x="194" y="462"/>
                        </a:lnTo>
                        <a:lnTo>
                          <a:pt x="194" y="462"/>
                        </a:lnTo>
                        <a:lnTo>
                          <a:pt x="182" y="448"/>
                        </a:lnTo>
                        <a:lnTo>
                          <a:pt x="172" y="440"/>
                        </a:lnTo>
                        <a:lnTo>
                          <a:pt x="162" y="434"/>
                        </a:lnTo>
                        <a:lnTo>
                          <a:pt x="162" y="434"/>
                        </a:lnTo>
                        <a:lnTo>
                          <a:pt x="154" y="432"/>
                        </a:lnTo>
                        <a:lnTo>
                          <a:pt x="144" y="432"/>
                        </a:lnTo>
                        <a:lnTo>
                          <a:pt x="136" y="434"/>
                        </a:lnTo>
                        <a:lnTo>
                          <a:pt x="130" y="432"/>
                        </a:lnTo>
                        <a:lnTo>
                          <a:pt x="130" y="432"/>
                        </a:lnTo>
                        <a:lnTo>
                          <a:pt x="122" y="428"/>
                        </a:lnTo>
                        <a:lnTo>
                          <a:pt x="118" y="420"/>
                        </a:lnTo>
                        <a:lnTo>
                          <a:pt x="112" y="414"/>
                        </a:lnTo>
                        <a:lnTo>
                          <a:pt x="108" y="408"/>
                        </a:lnTo>
                        <a:lnTo>
                          <a:pt x="108" y="408"/>
                        </a:lnTo>
                        <a:lnTo>
                          <a:pt x="102" y="404"/>
                        </a:lnTo>
                        <a:lnTo>
                          <a:pt x="94" y="402"/>
                        </a:lnTo>
                        <a:lnTo>
                          <a:pt x="78" y="400"/>
                        </a:lnTo>
                        <a:lnTo>
                          <a:pt x="78" y="400"/>
                        </a:lnTo>
                        <a:lnTo>
                          <a:pt x="72" y="396"/>
                        </a:lnTo>
                        <a:lnTo>
                          <a:pt x="66" y="390"/>
                        </a:lnTo>
                        <a:lnTo>
                          <a:pt x="58" y="378"/>
                        </a:lnTo>
                        <a:lnTo>
                          <a:pt x="58" y="378"/>
                        </a:lnTo>
                        <a:lnTo>
                          <a:pt x="56" y="372"/>
                        </a:lnTo>
                        <a:lnTo>
                          <a:pt x="58" y="366"/>
                        </a:lnTo>
                        <a:lnTo>
                          <a:pt x="60" y="360"/>
                        </a:lnTo>
                        <a:lnTo>
                          <a:pt x="64" y="358"/>
                        </a:lnTo>
                        <a:lnTo>
                          <a:pt x="64" y="358"/>
                        </a:lnTo>
                        <a:close/>
                        <a:moveTo>
                          <a:pt x="78" y="488"/>
                        </a:moveTo>
                        <a:lnTo>
                          <a:pt x="78" y="488"/>
                        </a:lnTo>
                        <a:lnTo>
                          <a:pt x="66" y="470"/>
                        </a:lnTo>
                        <a:lnTo>
                          <a:pt x="56" y="452"/>
                        </a:lnTo>
                        <a:lnTo>
                          <a:pt x="48" y="434"/>
                        </a:lnTo>
                        <a:lnTo>
                          <a:pt x="40" y="414"/>
                        </a:lnTo>
                        <a:lnTo>
                          <a:pt x="40" y="414"/>
                        </a:lnTo>
                        <a:lnTo>
                          <a:pt x="62" y="418"/>
                        </a:lnTo>
                        <a:lnTo>
                          <a:pt x="62" y="418"/>
                        </a:lnTo>
                        <a:lnTo>
                          <a:pt x="70" y="422"/>
                        </a:lnTo>
                        <a:lnTo>
                          <a:pt x="76" y="430"/>
                        </a:lnTo>
                        <a:lnTo>
                          <a:pt x="82" y="436"/>
                        </a:lnTo>
                        <a:lnTo>
                          <a:pt x="88" y="440"/>
                        </a:lnTo>
                        <a:lnTo>
                          <a:pt x="88" y="440"/>
                        </a:lnTo>
                        <a:lnTo>
                          <a:pt x="88" y="442"/>
                        </a:lnTo>
                        <a:lnTo>
                          <a:pt x="88" y="448"/>
                        </a:lnTo>
                        <a:lnTo>
                          <a:pt x="86" y="462"/>
                        </a:lnTo>
                        <a:lnTo>
                          <a:pt x="82" y="478"/>
                        </a:lnTo>
                        <a:lnTo>
                          <a:pt x="78" y="488"/>
                        </a:lnTo>
                        <a:lnTo>
                          <a:pt x="78" y="48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9" name="Freeform 6">
                    <a:extLst>
                      <a:ext uri="{FF2B5EF4-FFF2-40B4-BE49-F238E27FC236}">
                        <a16:creationId xmlns:a16="http://schemas.microsoft.com/office/drawing/2014/main" id="{8BBEE91B-285F-452C-9A09-C098A9342039}"/>
                      </a:ext>
                    </a:extLst>
                  </p:cNvPr>
                  <p:cNvSpPr>
                    <a:spLocks noEditPoints="1"/>
                  </p:cNvSpPr>
                  <p:nvPr/>
                </p:nvSpPr>
                <p:spPr bwMode="auto">
                  <a:xfrm>
                    <a:off x="526764" y="-1153553"/>
                    <a:ext cx="3126107" cy="3126100"/>
                  </a:xfrm>
                  <a:custGeom>
                    <a:avLst/>
                    <a:gdLst>
                      <a:gd name="T0" fmla="*/ 466 w 632"/>
                      <a:gd name="T1" fmla="*/ 592 h 632"/>
                      <a:gd name="T2" fmla="*/ 606 w 632"/>
                      <a:gd name="T3" fmla="*/ 438 h 632"/>
                      <a:gd name="T4" fmla="*/ 626 w 632"/>
                      <a:gd name="T5" fmla="*/ 252 h 632"/>
                      <a:gd name="T6" fmla="*/ 516 w 632"/>
                      <a:gd name="T7" fmla="*/ 72 h 632"/>
                      <a:gd name="T8" fmla="*/ 316 w 632"/>
                      <a:gd name="T9" fmla="*/ 0 h 632"/>
                      <a:gd name="T10" fmla="*/ 138 w 632"/>
                      <a:gd name="T11" fmla="*/ 54 h 632"/>
                      <a:gd name="T12" fmla="*/ 14 w 632"/>
                      <a:gd name="T13" fmla="*/ 222 h 632"/>
                      <a:gd name="T14" fmla="*/ 14 w 632"/>
                      <a:gd name="T15" fmla="*/ 410 h 632"/>
                      <a:gd name="T16" fmla="*/ 138 w 632"/>
                      <a:gd name="T17" fmla="*/ 578 h 632"/>
                      <a:gd name="T18" fmla="*/ 316 w 632"/>
                      <a:gd name="T19" fmla="*/ 632 h 632"/>
                      <a:gd name="T20" fmla="*/ 124 w 632"/>
                      <a:gd name="T21" fmla="*/ 330 h 632"/>
                      <a:gd name="T22" fmla="*/ 112 w 632"/>
                      <a:gd name="T23" fmla="*/ 286 h 632"/>
                      <a:gd name="T24" fmla="*/ 152 w 632"/>
                      <a:gd name="T25" fmla="*/ 262 h 632"/>
                      <a:gd name="T26" fmla="*/ 136 w 632"/>
                      <a:gd name="T27" fmla="*/ 234 h 632"/>
                      <a:gd name="T28" fmla="*/ 100 w 632"/>
                      <a:gd name="T29" fmla="*/ 258 h 632"/>
                      <a:gd name="T30" fmla="*/ 68 w 632"/>
                      <a:gd name="T31" fmla="*/ 246 h 632"/>
                      <a:gd name="T32" fmla="*/ 96 w 632"/>
                      <a:gd name="T33" fmla="*/ 216 h 632"/>
                      <a:gd name="T34" fmla="*/ 102 w 632"/>
                      <a:gd name="T35" fmla="*/ 192 h 632"/>
                      <a:gd name="T36" fmla="*/ 78 w 632"/>
                      <a:gd name="T37" fmla="*/ 184 h 632"/>
                      <a:gd name="T38" fmla="*/ 94 w 632"/>
                      <a:gd name="T39" fmla="*/ 162 h 632"/>
                      <a:gd name="T40" fmla="*/ 132 w 632"/>
                      <a:gd name="T41" fmla="*/ 164 h 632"/>
                      <a:gd name="T42" fmla="*/ 172 w 632"/>
                      <a:gd name="T43" fmla="*/ 196 h 632"/>
                      <a:gd name="T44" fmla="*/ 210 w 632"/>
                      <a:gd name="T45" fmla="*/ 204 h 632"/>
                      <a:gd name="T46" fmla="*/ 232 w 632"/>
                      <a:gd name="T47" fmla="*/ 182 h 632"/>
                      <a:gd name="T48" fmla="*/ 214 w 632"/>
                      <a:gd name="T49" fmla="*/ 140 h 632"/>
                      <a:gd name="T50" fmla="*/ 184 w 632"/>
                      <a:gd name="T51" fmla="*/ 108 h 632"/>
                      <a:gd name="T52" fmla="*/ 154 w 632"/>
                      <a:gd name="T53" fmla="*/ 124 h 632"/>
                      <a:gd name="T54" fmla="*/ 134 w 632"/>
                      <a:gd name="T55" fmla="*/ 102 h 632"/>
                      <a:gd name="T56" fmla="*/ 232 w 632"/>
                      <a:gd name="T57" fmla="*/ 34 h 632"/>
                      <a:gd name="T58" fmla="*/ 402 w 632"/>
                      <a:gd name="T59" fmla="*/ 34 h 632"/>
                      <a:gd name="T60" fmla="*/ 538 w 632"/>
                      <a:gd name="T61" fmla="*/ 126 h 632"/>
                      <a:gd name="T62" fmla="*/ 462 w 632"/>
                      <a:gd name="T63" fmla="*/ 182 h 632"/>
                      <a:gd name="T64" fmla="*/ 412 w 632"/>
                      <a:gd name="T65" fmla="*/ 176 h 632"/>
                      <a:gd name="T66" fmla="*/ 374 w 632"/>
                      <a:gd name="T67" fmla="*/ 198 h 632"/>
                      <a:gd name="T68" fmla="*/ 354 w 632"/>
                      <a:gd name="T69" fmla="*/ 198 h 632"/>
                      <a:gd name="T70" fmla="*/ 342 w 632"/>
                      <a:gd name="T71" fmla="*/ 222 h 632"/>
                      <a:gd name="T72" fmla="*/ 368 w 632"/>
                      <a:gd name="T73" fmla="*/ 218 h 632"/>
                      <a:gd name="T74" fmla="*/ 388 w 632"/>
                      <a:gd name="T75" fmla="*/ 232 h 632"/>
                      <a:gd name="T76" fmla="*/ 348 w 632"/>
                      <a:gd name="T77" fmla="*/ 258 h 632"/>
                      <a:gd name="T78" fmla="*/ 310 w 632"/>
                      <a:gd name="T79" fmla="*/ 262 h 632"/>
                      <a:gd name="T80" fmla="*/ 306 w 632"/>
                      <a:gd name="T81" fmla="*/ 296 h 632"/>
                      <a:gd name="T82" fmla="*/ 302 w 632"/>
                      <a:gd name="T83" fmla="*/ 306 h 632"/>
                      <a:gd name="T84" fmla="*/ 364 w 632"/>
                      <a:gd name="T85" fmla="*/ 290 h 632"/>
                      <a:gd name="T86" fmla="*/ 394 w 632"/>
                      <a:gd name="T87" fmla="*/ 290 h 632"/>
                      <a:gd name="T88" fmla="*/ 420 w 632"/>
                      <a:gd name="T89" fmla="*/ 282 h 632"/>
                      <a:gd name="T90" fmla="*/ 412 w 632"/>
                      <a:gd name="T91" fmla="*/ 314 h 632"/>
                      <a:gd name="T92" fmla="*/ 444 w 632"/>
                      <a:gd name="T93" fmla="*/ 350 h 632"/>
                      <a:gd name="T94" fmla="*/ 460 w 632"/>
                      <a:gd name="T95" fmla="*/ 328 h 632"/>
                      <a:gd name="T96" fmla="*/ 492 w 632"/>
                      <a:gd name="T97" fmla="*/ 346 h 632"/>
                      <a:gd name="T98" fmla="*/ 520 w 632"/>
                      <a:gd name="T99" fmla="*/ 372 h 632"/>
                      <a:gd name="T100" fmla="*/ 548 w 632"/>
                      <a:gd name="T101" fmla="*/ 372 h 632"/>
                      <a:gd name="T102" fmla="*/ 580 w 632"/>
                      <a:gd name="T103" fmla="*/ 372 h 632"/>
                      <a:gd name="T104" fmla="*/ 558 w 632"/>
                      <a:gd name="T105" fmla="*/ 476 h 632"/>
                      <a:gd name="T106" fmla="*/ 454 w 632"/>
                      <a:gd name="T107" fmla="*/ 572 h 632"/>
                      <a:gd name="T108" fmla="*/ 278 w 632"/>
                      <a:gd name="T109" fmla="*/ 604 h 632"/>
                      <a:gd name="T110" fmla="*/ 190 w 632"/>
                      <a:gd name="T111" fmla="*/ 536 h 632"/>
                      <a:gd name="T112" fmla="*/ 172 w 632"/>
                      <a:gd name="T113" fmla="*/ 440 h 632"/>
                      <a:gd name="T114" fmla="*/ 130 w 632"/>
                      <a:gd name="T115" fmla="*/ 432 h 632"/>
                      <a:gd name="T116" fmla="*/ 94 w 632"/>
                      <a:gd name="T117" fmla="*/ 402 h 632"/>
                      <a:gd name="T118" fmla="*/ 56 w 632"/>
                      <a:gd name="T119" fmla="*/ 372 h 632"/>
                      <a:gd name="T120" fmla="*/ 66 w 632"/>
                      <a:gd name="T121" fmla="*/ 470 h 632"/>
                      <a:gd name="T122" fmla="*/ 70 w 632"/>
                      <a:gd name="T123" fmla="*/ 422 h 632"/>
                      <a:gd name="T124" fmla="*/ 86 w 632"/>
                      <a:gd name="T125" fmla="*/ 462 h 6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32" h="632">
                        <a:moveTo>
                          <a:pt x="316" y="632"/>
                        </a:moveTo>
                        <a:lnTo>
                          <a:pt x="316" y="632"/>
                        </a:lnTo>
                        <a:lnTo>
                          <a:pt x="348" y="630"/>
                        </a:lnTo>
                        <a:lnTo>
                          <a:pt x="380" y="624"/>
                        </a:lnTo>
                        <a:lnTo>
                          <a:pt x="410" y="616"/>
                        </a:lnTo>
                        <a:lnTo>
                          <a:pt x="438" y="606"/>
                        </a:lnTo>
                        <a:lnTo>
                          <a:pt x="466" y="592"/>
                        </a:lnTo>
                        <a:lnTo>
                          <a:pt x="492" y="578"/>
                        </a:lnTo>
                        <a:lnTo>
                          <a:pt x="516" y="558"/>
                        </a:lnTo>
                        <a:lnTo>
                          <a:pt x="538" y="538"/>
                        </a:lnTo>
                        <a:lnTo>
                          <a:pt x="560" y="516"/>
                        </a:lnTo>
                        <a:lnTo>
                          <a:pt x="578" y="492"/>
                        </a:lnTo>
                        <a:lnTo>
                          <a:pt x="594" y="466"/>
                        </a:lnTo>
                        <a:lnTo>
                          <a:pt x="606" y="438"/>
                        </a:lnTo>
                        <a:lnTo>
                          <a:pt x="618" y="410"/>
                        </a:lnTo>
                        <a:lnTo>
                          <a:pt x="626" y="378"/>
                        </a:lnTo>
                        <a:lnTo>
                          <a:pt x="630" y="348"/>
                        </a:lnTo>
                        <a:lnTo>
                          <a:pt x="632" y="316"/>
                        </a:lnTo>
                        <a:lnTo>
                          <a:pt x="632" y="316"/>
                        </a:lnTo>
                        <a:lnTo>
                          <a:pt x="630" y="282"/>
                        </a:lnTo>
                        <a:lnTo>
                          <a:pt x="626" y="252"/>
                        </a:lnTo>
                        <a:lnTo>
                          <a:pt x="618" y="222"/>
                        </a:lnTo>
                        <a:lnTo>
                          <a:pt x="606" y="192"/>
                        </a:lnTo>
                        <a:lnTo>
                          <a:pt x="594" y="164"/>
                        </a:lnTo>
                        <a:lnTo>
                          <a:pt x="578" y="138"/>
                        </a:lnTo>
                        <a:lnTo>
                          <a:pt x="560" y="114"/>
                        </a:lnTo>
                        <a:lnTo>
                          <a:pt x="538" y="92"/>
                        </a:lnTo>
                        <a:lnTo>
                          <a:pt x="516" y="72"/>
                        </a:lnTo>
                        <a:lnTo>
                          <a:pt x="492" y="54"/>
                        </a:lnTo>
                        <a:lnTo>
                          <a:pt x="466" y="38"/>
                        </a:lnTo>
                        <a:lnTo>
                          <a:pt x="438" y="24"/>
                        </a:lnTo>
                        <a:lnTo>
                          <a:pt x="410" y="14"/>
                        </a:lnTo>
                        <a:lnTo>
                          <a:pt x="380" y="6"/>
                        </a:lnTo>
                        <a:lnTo>
                          <a:pt x="348" y="0"/>
                        </a:lnTo>
                        <a:lnTo>
                          <a:pt x="316" y="0"/>
                        </a:lnTo>
                        <a:lnTo>
                          <a:pt x="316" y="0"/>
                        </a:lnTo>
                        <a:lnTo>
                          <a:pt x="284" y="0"/>
                        </a:lnTo>
                        <a:lnTo>
                          <a:pt x="252" y="6"/>
                        </a:lnTo>
                        <a:lnTo>
                          <a:pt x="222" y="14"/>
                        </a:lnTo>
                        <a:lnTo>
                          <a:pt x="192" y="24"/>
                        </a:lnTo>
                        <a:lnTo>
                          <a:pt x="164" y="38"/>
                        </a:lnTo>
                        <a:lnTo>
                          <a:pt x="138" y="54"/>
                        </a:lnTo>
                        <a:lnTo>
                          <a:pt x="114" y="72"/>
                        </a:lnTo>
                        <a:lnTo>
                          <a:pt x="92" y="92"/>
                        </a:lnTo>
                        <a:lnTo>
                          <a:pt x="72" y="114"/>
                        </a:lnTo>
                        <a:lnTo>
                          <a:pt x="54" y="138"/>
                        </a:lnTo>
                        <a:lnTo>
                          <a:pt x="38" y="164"/>
                        </a:lnTo>
                        <a:lnTo>
                          <a:pt x="24" y="192"/>
                        </a:lnTo>
                        <a:lnTo>
                          <a:pt x="14" y="222"/>
                        </a:lnTo>
                        <a:lnTo>
                          <a:pt x="6" y="252"/>
                        </a:lnTo>
                        <a:lnTo>
                          <a:pt x="2" y="282"/>
                        </a:lnTo>
                        <a:lnTo>
                          <a:pt x="0" y="316"/>
                        </a:lnTo>
                        <a:lnTo>
                          <a:pt x="0" y="316"/>
                        </a:lnTo>
                        <a:lnTo>
                          <a:pt x="2" y="348"/>
                        </a:lnTo>
                        <a:lnTo>
                          <a:pt x="6" y="378"/>
                        </a:lnTo>
                        <a:lnTo>
                          <a:pt x="14" y="410"/>
                        </a:lnTo>
                        <a:lnTo>
                          <a:pt x="24" y="438"/>
                        </a:lnTo>
                        <a:lnTo>
                          <a:pt x="38" y="466"/>
                        </a:lnTo>
                        <a:lnTo>
                          <a:pt x="54" y="492"/>
                        </a:lnTo>
                        <a:lnTo>
                          <a:pt x="72" y="516"/>
                        </a:lnTo>
                        <a:lnTo>
                          <a:pt x="92" y="538"/>
                        </a:lnTo>
                        <a:lnTo>
                          <a:pt x="114" y="558"/>
                        </a:lnTo>
                        <a:lnTo>
                          <a:pt x="138" y="578"/>
                        </a:lnTo>
                        <a:lnTo>
                          <a:pt x="164" y="592"/>
                        </a:lnTo>
                        <a:lnTo>
                          <a:pt x="192" y="606"/>
                        </a:lnTo>
                        <a:lnTo>
                          <a:pt x="222" y="616"/>
                        </a:lnTo>
                        <a:lnTo>
                          <a:pt x="252" y="624"/>
                        </a:lnTo>
                        <a:lnTo>
                          <a:pt x="284" y="630"/>
                        </a:lnTo>
                        <a:lnTo>
                          <a:pt x="316" y="632"/>
                        </a:lnTo>
                        <a:lnTo>
                          <a:pt x="316" y="632"/>
                        </a:lnTo>
                        <a:close/>
                        <a:moveTo>
                          <a:pt x="64" y="358"/>
                        </a:moveTo>
                        <a:lnTo>
                          <a:pt x="64" y="358"/>
                        </a:lnTo>
                        <a:lnTo>
                          <a:pt x="80" y="354"/>
                        </a:lnTo>
                        <a:lnTo>
                          <a:pt x="112" y="340"/>
                        </a:lnTo>
                        <a:lnTo>
                          <a:pt x="112" y="340"/>
                        </a:lnTo>
                        <a:lnTo>
                          <a:pt x="122" y="334"/>
                        </a:lnTo>
                        <a:lnTo>
                          <a:pt x="124" y="330"/>
                        </a:lnTo>
                        <a:lnTo>
                          <a:pt x="124" y="324"/>
                        </a:lnTo>
                        <a:lnTo>
                          <a:pt x="122" y="320"/>
                        </a:lnTo>
                        <a:lnTo>
                          <a:pt x="114" y="308"/>
                        </a:lnTo>
                        <a:lnTo>
                          <a:pt x="112" y="302"/>
                        </a:lnTo>
                        <a:lnTo>
                          <a:pt x="110" y="294"/>
                        </a:lnTo>
                        <a:lnTo>
                          <a:pt x="110" y="294"/>
                        </a:lnTo>
                        <a:lnTo>
                          <a:pt x="112" y="286"/>
                        </a:lnTo>
                        <a:lnTo>
                          <a:pt x="116" y="282"/>
                        </a:lnTo>
                        <a:lnTo>
                          <a:pt x="122" y="278"/>
                        </a:lnTo>
                        <a:lnTo>
                          <a:pt x="128" y="274"/>
                        </a:lnTo>
                        <a:lnTo>
                          <a:pt x="142" y="268"/>
                        </a:lnTo>
                        <a:lnTo>
                          <a:pt x="148" y="266"/>
                        </a:lnTo>
                        <a:lnTo>
                          <a:pt x="152" y="262"/>
                        </a:lnTo>
                        <a:lnTo>
                          <a:pt x="152" y="262"/>
                        </a:lnTo>
                        <a:lnTo>
                          <a:pt x="156" y="258"/>
                        </a:lnTo>
                        <a:lnTo>
                          <a:pt x="156" y="252"/>
                        </a:lnTo>
                        <a:lnTo>
                          <a:pt x="154" y="250"/>
                        </a:lnTo>
                        <a:lnTo>
                          <a:pt x="152" y="246"/>
                        </a:lnTo>
                        <a:lnTo>
                          <a:pt x="144" y="240"/>
                        </a:lnTo>
                        <a:lnTo>
                          <a:pt x="136" y="234"/>
                        </a:lnTo>
                        <a:lnTo>
                          <a:pt x="136" y="234"/>
                        </a:lnTo>
                        <a:lnTo>
                          <a:pt x="132" y="232"/>
                        </a:lnTo>
                        <a:lnTo>
                          <a:pt x="128" y="232"/>
                        </a:lnTo>
                        <a:lnTo>
                          <a:pt x="120" y="234"/>
                        </a:lnTo>
                        <a:lnTo>
                          <a:pt x="112" y="238"/>
                        </a:lnTo>
                        <a:lnTo>
                          <a:pt x="106" y="246"/>
                        </a:lnTo>
                        <a:lnTo>
                          <a:pt x="106" y="246"/>
                        </a:lnTo>
                        <a:lnTo>
                          <a:pt x="100" y="258"/>
                        </a:lnTo>
                        <a:lnTo>
                          <a:pt x="96" y="262"/>
                        </a:lnTo>
                        <a:lnTo>
                          <a:pt x="88" y="262"/>
                        </a:lnTo>
                        <a:lnTo>
                          <a:pt x="88" y="262"/>
                        </a:lnTo>
                        <a:lnTo>
                          <a:pt x="82" y="260"/>
                        </a:lnTo>
                        <a:lnTo>
                          <a:pt x="76" y="258"/>
                        </a:lnTo>
                        <a:lnTo>
                          <a:pt x="72" y="252"/>
                        </a:lnTo>
                        <a:lnTo>
                          <a:pt x="68" y="246"/>
                        </a:lnTo>
                        <a:lnTo>
                          <a:pt x="68" y="246"/>
                        </a:lnTo>
                        <a:lnTo>
                          <a:pt x="66" y="242"/>
                        </a:lnTo>
                        <a:lnTo>
                          <a:pt x="66" y="238"/>
                        </a:lnTo>
                        <a:lnTo>
                          <a:pt x="68" y="236"/>
                        </a:lnTo>
                        <a:lnTo>
                          <a:pt x="72" y="232"/>
                        </a:lnTo>
                        <a:lnTo>
                          <a:pt x="96" y="216"/>
                        </a:lnTo>
                        <a:lnTo>
                          <a:pt x="96" y="216"/>
                        </a:lnTo>
                        <a:lnTo>
                          <a:pt x="108" y="208"/>
                        </a:lnTo>
                        <a:lnTo>
                          <a:pt x="110" y="204"/>
                        </a:lnTo>
                        <a:lnTo>
                          <a:pt x="110" y="202"/>
                        </a:lnTo>
                        <a:lnTo>
                          <a:pt x="106" y="198"/>
                        </a:lnTo>
                        <a:lnTo>
                          <a:pt x="104" y="194"/>
                        </a:lnTo>
                        <a:lnTo>
                          <a:pt x="104" y="194"/>
                        </a:lnTo>
                        <a:lnTo>
                          <a:pt x="102" y="192"/>
                        </a:lnTo>
                        <a:lnTo>
                          <a:pt x="98" y="190"/>
                        </a:lnTo>
                        <a:lnTo>
                          <a:pt x="90" y="188"/>
                        </a:lnTo>
                        <a:lnTo>
                          <a:pt x="82" y="186"/>
                        </a:lnTo>
                        <a:lnTo>
                          <a:pt x="82" y="186"/>
                        </a:lnTo>
                        <a:lnTo>
                          <a:pt x="82" y="186"/>
                        </a:lnTo>
                        <a:lnTo>
                          <a:pt x="82" y="186"/>
                        </a:lnTo>
                        <a:lnTo>
                          <a:pt x="78" y="184"/>
                        </a:lnTo>
                        <a:lnTo>
                          <a:pt x="76" y="182"/>
                        </a:lnTo>
                        <a:lnTo>
                          <a:pt x="76" y="176"/>
                        </a:lnTo>
                        <a:lnTo>
                          <a:pt x="78" y="170"/>
                        </a:lnTo>
                        <a:lnTo>
                          <a:pt x="84" y="164"/>
                        </a:lnTo>
                        <a:lnTo>
                          <a:pt x="84" y="164"/>
                        </a:lnTo>
                        <a:lnTo>
                          <a:pt x="90" y="162"/>
                        </a:lnTo>
                        <a:lnTo>
                          <a:pt x="94" y="162"/>
                        </a:lnTo>
                        <a:lnTo>
                          <a:pt x="100" y="162"/>
                        </a:lnTo>
                        <a:lnTo>
                          <a:pt x="106" y="164"/>
                        </a:lnTo>
                        <a:lnTo>
                          <a:pt x="106" y="164"/>
                        </a:lnTo>
                        <a:lnTo>
                          <a:pt x="110" y="166"/>
                        </a:lnTo>
                        <a:lnTo>
                          <a:pt x="114" y="168"/>
                        </a:lnTo>
                        <a:lnTo>
                          <a:pt x="120" y="168"/>
                        </a:lnTo>
                        <a:lnTo>
                          <a:pt x="132" y="164"/>
                        </a:lnTo>
                        <a:lnTo>
                          <a:pt x="132" y="164"/>
                        </a:lnTo>
                        <a:lnTo>
                          <a:pt x="144" y="162"/>
                        </a:lnTo>
                        <a:lnTo>
                          <a:pt x="150" y="162"/>
                        </a:lnTo>
                        <a:lnTo>
                          <a:pt x="154" y="166"/>
                        </a:lnTo>
                        <a:lnTo>
                          <a:pt x="158" y="172"/>
                        </a:lnTo>
                        <a:lnTo>
                          <a:pt x="158" y="172"/>
                        </a:lnTo>
                        <a:lnTo>
                          <a:pt x="172" y="196"/>
                        </a:lnTo>
                        <a:lnTo>
                          <a:pt x="172" y="196"/>
                        </a:lnTo>
                        <a:lnTo>
                          <a:pt x="180" y="206"/>
                        </a:lnTo>
                        <a:lnTo>
                          <a:pt x="180" y="206"/>
                        </a:lnTo>
                        <a:lnTo>
                          <a:pt x="184" y="210"/>
                        </a:lnTo>
                        <a:lnTo>
                          <a:pt x="188" y="210"/>
                        </a:lnTo>
                        <a:lnTo>
                          <a:pt x="198" y="210"/>
                        </a:lnTo>
                        <a:lnTo>
                          <a:pt x="210" y="204"/>
                        </a:lnTo>
                        <a:lnTo>
                          <a:pt x="220" y="198"/>
                        </a:lnTo>
                        <a:lnTo>
                          <a:pt x="220" y="198"/>
                        </a:lnTo>
                        <a:lnTo>
                          <a:pt x="222" y="198"/>
                        </a:lnTo>
                        <a:lnTo>
                          <a:pt x="222" y="198"/>
                        </a:lnTo>
                        <a:lnTo>
                          <a:pt x="226" y="194"/>
                        </a:lnTo>
                        <a:lnTo>
                          <a:pt x="228" y="190"/>
                        </a:lnTo>
                        <a:lnTo>
                          <a:pt x="232" y="182"/>
                        </a:lnTo>
                        <a:lnTo>
                          <a:pt x="232" y="162"/>
                        </a:lnTo>
                        <a:lnTo>
                          <a:pt x="232" y="162"/>
                        </a:lnTo>
                        <a:lnTo>
                          <a:pt x="230" y="154"/>
                        </a:lnTo>
                        <a:lnTo>
                          <a:pt x="226" y="150"/>
                        </a:lnTo>
                        <a:lnTo>
                          <a:pt x="218" y="146"/>
                        </a:lnTo>
                        <a:lnTo>
                          <a:pt x="218" y="146"/>
                        </a:lnTo>
                        <a:lnTo>
                          <a:pt x="214" y="140"/>
                        </a:lnTo>
                        <a:lnTo>
                          <a:pt x="212" y="132"/>
                        </a:lnTo>
                        <a:lnTo>
                          <a:pt x="208" y="124"/>
                        </a:lnTo>
                        <a:lnTo>
                          <a:pt x="204" y="116"/>
                        </a:lnTo>
                        <a:lnTo>
                          <a:pt x="204" y="116"/>
                        </a:lnTo>
                        <a:lnTo>
                          <a:pt x="198" y="110"/>
                        </a:lnTo>
                        <a:lnTo>
                          <a:pt x="192" y="108"/>
                        </a:lnTo>
                        <a:lnTo>
                          <a:pt x="184" y="108"/>
                        </a:lnTo>
                        <a:lnTo>
                          <a:pt x="178" y="110"/>
                        </a:lnTo>
                        <a:lnTo>
                          <a:pt x="178" y="110"/>
                        </a:lnTo>
                        <a:lnTo>
                          <a:pt x="170" y="114"/>
                        </a:lnTo>
                        <a:lnTo>
                          <a:pt x="164" y="118"/>
                        </a:lnTo>
                        <a:lnTo>
                          <a:pt x="158" y="122"/>
                        </a:lnTo>
                        <a:lnTo>
                          <a:pt x="154" y="124"/>
                        </a:lnTo>
                        <a:lnTo>
                          <a:pt x="154" y="124"/>
                        </a:lnTo>
                        <a:lnTo>
                          <a:pt x="152" y="120"/>
                        </a:lnTo>
                        <a:lnTo>
                          <a:pt x="150" y="116"/>
                        </a:lnTo>
                        <a:lnTo>
                          <a:pt x="150" y="110"/>
                        </a:lnTo>
                        <a:lnTo>
                          <a:pt x="146" y="104"/>
                        </a:lnTo>
                        <a:lnTo>
                          <a:pt x="146" y="104"/>
                        </a:lnTo>
                        <a:lnTo>
                          <a:pt x="140" y="104"/>
                        </a:lnTo>
                        <a:lnTo>
                          <a:pt x="134" y="102"/>
                        </a:lnTo>
                        <a:lnTo>
                          <a:pt x="116" y="100"/>
                        </a:lnTo>
                        <a:lnTo>
                          <a:pt x="116" y="100"/>
                        </a:lnTo>
                        <a:lnTo>
                          <a:pt x="136" y="82"/>
                        </a:lnTo>
                        <a:lnTo>
                          <a:pt x="158" y="66"/>
                        </a:lnTo>
                        <a:lnTo>
                          <a:pt x="182" y="54"/>
                        </a:lnTo>
                        <a:lnTo>
                          <a:pt x="206" y="42"/>
                        </a:lnTo>
                        <a:lnTo>
                          <a:pt x="232" y="34"/>
                        </a:lnTo>
                        <a:lnTo>
                          <a:pt x="258" y="26"/>
                        </a:lnTo>
                        <a:lnTo>
                          <a:pt x="286" y="22"/>
                        </a:lnTo>
                        <a:lnTo>
                          <a:pt x="314" y="22"/>
                        </a:lnTo>
                        <a:lnTo>
                          <a:pt x="314" y="22"/>
                        </a:lnTo>
                        <a:lnTo>
                          <a:pt x="344" y="22"/>
                        </a:lnTo>
                        <a:lnTo>
                          <a:pt x="374" y="28"/>
                        </a:lnTo>
                        <a:lnTo>
                          <a:pt x="402" y="34"/>
                        </a:lnTo>
                        <a:lnTo>
                          <a:pt x="428" y="44"/>
                        </a:lnTo>
                        <a:lnTo>
                          <a:pt x="454" y="56"/>
                        </a:lnTo>
                        <a:lnTo>
                          <a:pt x="478" y="72"/>
                        </a:lnTo>
                        <a:lnTo>
                          <a:pt x="500" y="88"/>
                        </a:lnTo>
                        <a:lnTo>
                          <a:pt x="522" y="106"/>
                        </a:lnTo>
                        <a:lnTo>
                          <a:pt x="522" y="106"/>
                        </a:lnTo>
                        <a:lnTo>
                          <a:pt x="538" y="126"/>
                        </a:lnTo>
                        <a:lnTo>
                          <a:pt x="554" y="146"/>
                        </a:lnTo>
                        <a:lnTo>
                          <a:pt x="554" y="146"/>
                        </a:lnTo>
                        <a:lnTo>
                          <a:pt x="502" y="164"/>
                        </a:lnTo>
                        <a:lnTo>
                          <a:pt x="480" y="172"/>
                        </a:lnTo>
                        <a:lnTo>
                          <a:pt x="468" y="178"/>
                        </a:lnTo>
                        <a:lnTo>
                          <a:pt x="468" y="178"/>
                        </a:lnTo>
                        <a:lnTo>
                          <a:pt x="462" y="182"/>
                        </a:lnTo>
                        <a:lnTo>
                          <a:pt x="454" y="186"/>
                        </a:lnTo>
                        <a:lnTo>
                          <a:pt x="444" y="186"/>
                        </a:lnTo>
                        <a:lnTo>
                          <a:pt x="436" y="184"/>
                        </a:lnTo>
                        <a:lnTo>
                          <a:pt x="436" y="184"/>
                        </a:lnTo>
                        <a:lnTo>
                          <a:pt x="424" y="178"/>
                        </a:lnTo>
                        <a:lnTo>
                          <a:pt x="418" y="176"/>
                        </a:lnTo>
                        <a:lnTo>
                          <a:pt x="412" y="176"/>
                        </a:lnTo>
                        <a:lnTo>
                          <a:pt x="412" y="176"/>
                        </a:lnTo>
                        <a:lnTo>
                          <a:pt x="402" y="178"/>
                        </a:lnTo>
                        <a:lnTo>
                          <a:pt x="398" y="180"/>
                        </a:lnTo>
                        <a:lnTo>
                          <a:pt x="392" y="184"/>
                        </a:lnTo>
                        <a:lnTo>
                          <a:pt x="392" y="184"/>
                        </a:lnTo>
                        <a:lnTo>
                          <a:pt x="384" y="192"/>
                        </a:lnTo>
                        <a:lnTo>
                          <a:pt x="374" y="198"/>
                        </a:lnTo>
                        <a:lnTo>
                          <a:pt x="374" y="198"/>
                        </a:lnTo>
                        <a:lnTo>
                          <a:pt x="368" y="200"/>
                        </a:lnTo>
                        <a:lnTo>
                          <a:pt x="362" y="200"/>
                        </a:lnTo>
                        <a:lnTo>
                          <a:pt x="362" y="200"/>
                        </a:lnTo>
                        <a:lnTo>
                          <a:pt x="358" y="198"/>
                        </a:lnTo>
                        <a:lnTo>
                          <a:pt x="358" y="198"/>
                        </a:lnTo>
                        <a:lnTo>
                          <a:pt x="354" y="198"/>
                        </a:lnTo>
                        <a:lnTo>
                          <a:pt x="350" y="200"/>
                        </a:lnTo>
                        <a:lnTo>
                          <a:pt x="350" y="200"/>
                        </a:lnTo>
                        <a:lnTo>
                          <a:pt x="344" y="202"/>
                        </a:lnTo>
                        <a:lnTo>
                          <a:pt x="344" y="202"/>
                        </a:lnTo>
                        <a:lnTo>
                          <a:pt x="340" y="208"/>
                        </a:lnTo>
                        <a:lnTo>
                          <a:pt x="340" y="212"/>
                        </a:lnTo>
                        <a:lnTo>
                          <a:pt x="342" y="222"/>
                        </a:lnTo>
                        <a:lnTo>
                          <a:pt x="346" y="228"/>
                        </a:lnTo>
                        <a:lnTo>
                          <a:pt x="350" y="230"/>
                        </a:lnTo>
                        <a:lnTo>
                          <a:pt x="352" y="232"/>
                        </a:lnTo>
                        <a:lnTo>
                          <a:pt x="352" y="232"/>
                        </a:lnTo>
                        <a:lnTo>
                          <a:pt x="358" y="228"/>
                        </a:lnTo>
                        <a:lnTo>
                          <a:pt x="364" y="224"/>
                        </a:lnTo>
                        <a:lnTo>
                          <a:pt x="368" y="218"/>
                        </a:lnTo>
                        <a:lnTo>
                          <a:pt x="374" y="216"/>
                        </a:lnTo>
                        <a:lnTo>
                          <a:pt x="374" y="216"/>
                        </a:lnTo>
                        <a:lnTo>
                          <a:pt x="378" y="218"/>
                        </a:lnTo>
                        <a:lnTo>
                          <a:pt x="382" y="220"/>
                        </a:lnTo>
                        <a:lnTo>
                          <a:pt x="390" y="228"/>
                        </a:lnTo>
                        <a:lnTo>
                          <a:pt x="390" y="228"/>
                        </a:lnTo>
                        <a:lnTo>
                          <a:pt x="388" y="232"/>
                        </a:lnTo>
                        <a:lnTo>
                          <a:pt x="386" y="240"/>
                        </a:lnTo>
                        <a:lnTo>
                          <a:pt x="382" y="248"/>
                        </a:lnTo>
                        <a:lnTo>
                          <a:pt x="376" y="250"/>
                        </a:lnTo>
                        <a:lnTo>
                          <a:pt x="376" y="250"/>
                        </a:lnTo>
                        <a:lnTo>
                          <a:pt x="362" y="254"/>
                        </a:lnTo>
                        <a:lnTo>
                          <a:pt x="348" y="258"/>
                        </a:lnTo>
                        <a:lnTo>
                          <a:pt x="348" y="258"/>
                        </a:lnTo>
                        <a:lnTo>
                          <a:pt x="332" y="254"/>
                        </a:lnTo>
                        <a:lnTo>
                          <a:pt x="324" y="254"/>
                        </a:lnTo>
                        <a:lnTo>
                          <a:pt x="320" y="254"/>
                        </a:lnTo>
                        <a:lnTo>
                          <a:pt x="318" y="256"/>
                        </a:lnTo>
                        <a:lnTo>
                          <a:pt x="318" y="256"/>
                        </a:lnTo>
                        <a:lnTo>
                          <a:pt x="314" y="258"/>
                        </a:lnTo>
                        <a:lnTo>
                          <a:pt x="310" y="262"/>
                        </a:lnTo>
                        <a:lnTo>
                          <a:pt x="308" y="266"/>
                        </a:lnTo>
                        <a:lnTo>
                          <a:pt x="310" y="272"/>
                        </a:lnTo>
                        <a:lnTo>
                          <a:pt x="310" y="272"/>
                        </a:lnTo>
                        <a:lnTo>
                          <a:pt x="312" y="282"/>
                        </a:lnTo>
                        <a:lnTo>
                          <a:pt x="310" y="288"/>
                        </a:lnTo>
                        <a:lnTo>
                          <a:pt x="308" y="294"/>
                        </a:lnTo>
                        <a:lnTo>
                          <a:pt x="306" y="296"/>
                        </a:lnTo>
                        <a:lnTo>
                          <a:pt x="306" y="296"/>
                        </a:lnTo>
                        <a:lnTo>
                          <a:pt x="292" y="300"/>
                        </a:lnTo>
                        <a:lnTo>
                          <a:pt x="290" y="302"/>
                        </a:lnTo>
                        <a:lnTo>
                          <a:pt x="290" y="304"/>
                        </a:lnTo>
                        <a:lnTo>
                          <a:pt x="294" y="304"/>
                        </a:lnTo>
                        <a:lnTo>
                          <a:pt x="302" y="306"/>
                        </a:lnTo>
                        <a:lnTo>
                          <a:pt x="302" y="306"/>
                        </a:lnTo>
                        <a:lnTo>
                          <a:pt x="320" y="304"/>
                        </a:lnTo>
                        <a:lnTo>
                          <a:pt x="332" y="302"/>
                        </a:lnTo>
                        <a:lnTo>
                          <a:pt x="340" y="298"/>
                        </a:lnTo>
                        <a:lnTo>
                          <a:pt x="346" y="296"/>
                        </a:lnTo>
                        <a:lnTo>
                          <a:pt x="346" y="296"/>
                        </a:lnTo>
                        <a:lnTo>
                          <a:pt x="358" y="292"/>
                        </a:lnTo>
                        <a:lnTo>
                          <a:pt x="364" y="290"/>
                        </a:lnTo>
                        <a:lnTo>
                          <a:pt x="370" y="290"/>
                        </a:lnTo>
                        <a:lnTo>
                          <a:pt x="370" y="290"/>
                        </a:lnTo>
                        <a:lnTo>
                          <a:pt x="376" y="292"/>
                        </a:lnTo>
                        <a:lnTo>
                          <a:pt x="382" y="290"/>
                        </a:lnTo>
                        <a:lnTo>
                          <a:pt x="388" y="290"/>
                        </a:lnTo>
                        <a:lnTo>
                          <a:pt x="394" y="290"/>
                        </a:lnTo>
                        <a:lnTo>
                          <a:pt x="394" y="290"/>
                        </a:lnTo>
                        <a:lnTo>
                          <a:pt x="396" y="290"/>
                        </a:lnTo>
                        <a:lnTo>
                          <a:pt x="400" y="288"/>
                        </a:lnTo>
                        <a:lnTo>
                          <a:pt x="406" y="284"/>
                        </a:lnTo>
                        <a:lnTo>
                          <a:pt x="414" y="280"/>
                        </a:lnTo>
                        <a:lnTo>
                          <a:pt x="416" y="280"/>
                        </a:lnTo>
                        <a:lnTo>
                          <a:pt x="420" y="282"/>
                        </a:lnTo>
                        <a:lnTo>
                          <a:pt x="420" y="282"/>
                        </a:lnTo>
                        <a:lnTo>
                          <a:pt x="422" y="288"/>
                        </a:lnTo>
                        <a:lnTo>
                          <a:pt x="424" y="294"/>
                        </a:lnTo>
                        <a:lnTo>
                          <a:pt x="422" y="304"/>
                        </a:lnTo>
                        <a:lnTo>
                          <a:pt x="422" y="304"/>
                        </a:lnTo>
                        <a:lnTo>
                          <a:pt x="420" y="308"/>
                        </a:lnTo>
                        <a:lnTo>
                          <a:pt x="416" y="312"/>
                        </a:lnTo>
                        <a:lnTo>
                          <a:pt x="412" y="314"/>
                        </a:lnTo>
                        <a:lnTo>
                          <a:pt x="412" y="318"/>
                        </a:lnTo>
                        <a:lnTo>
                          <a:pt x="412" y="318"/>
                        </a:lnTo>
                        <a:lnTo>
                          <a:pt x="418" y="330"/>
                        </a:lnTo>
                        <a:lnTo>
                          <a:pt x="428" y="340"/>
                        </a:lnTo>
                        <a:lnTo>
                          <a:pt x="428" y="340"/>
                        </a:lnTo>
                        <a:lnTo>
                          <a:pt x="440" y="348"/>
                        </a:lnTo>
                        <a:lnTo>
                          <a:pt x="444" y="350"/>
                        </a:lnTo>
                        <a:lnTo>
                          <a:pt x="448" y="348"/>
                        </a:lnTo>
                        <a:lnTo>
                          <a:pt x="448" y="348"/>
                        </a:lnTo>
                        <a:lnTo>
                          <a:pt x="450" y="342"/>
                        </a:lnTo>
                        <a:lnTo>
                          <a:pt x="452" y="338"/>
                        </a:lnTo>
                        <a:lnTo>
                          <a:pt x="456" y="330"/>
                        </a:lnTo>
                        <a:lnTo>
                          <a:pt x="456" y="330"/>
                        </a:lnTo>
                        <a:lnTo>
                          <a:pt x="460" y="328"/>
                        </a:lnTo>
                        <a:lnTo>
                          <a:pt x="470" y="330"/>
                        </a:lnTo>
                        <a:lnTo>
                          <a:pt x="480" y="332"/>
                        </a:lnTo>
                        <a:lnTo>
                          <a:pt x="482" y="334"/>
                        </a:lnTo>
                        <a:lnTo>
                          <a:pt x="484" y="336"/>
                        </a:lnTo>
                        <a:lnTo>
                          <a:pt x="484" y="336"/>
                        </a:lnTo>
                        <a:lnTo>
                          <a:pt x="486" y="340"/>
                        </a:lnTo>
                        <a:lnTo>
                          <a:pt x="492" y="346"/>
                        </a:lnTo>
                        <a:lnTo>
                          <a:pt x="500" y="354"/>
                        </a:lnTo>
                        <a:lnTo>
                          <a:pt x="500" y="354"/>
                        </a:lnTo>
                        <a:lnTo>
                          <a:pt x="512" y="360"/>
                        </a:lnTo>
                        <a:lnTo>
                          <a:pt x="512" y="360"/>
                        </a:lnTo>
                        <a:lnTo>
                          <a:pt x="514" y="362"/>
                        </a:lnTo>
                        <a:lnTo>
                          <a:pt x="520" y="372"/>
                        </a:lnTo>
                        <a:lnTo>
                          <a:pt x="520" y="372"/>
                        </a:lnTo>
                        <a:lnTo>
                          <a:pt x="524" y="378"/>
                        </a:lnTo>
                        <a:lnTo>
                          <a:pt x="530" y="380"/>
                        </a:lnTo>
                        <a:lnTo>
                          <a:pt x="534" y="380"/>
                        </a:lnTo>
                        <a:lnTo>
                          <a:pt x="540" y="380"/>
                        </a:lnTo>
                        <a:lnTo>
                          <a:pt x="540" y="380"/>
                        </a:lnTo>
                        <a:lnTo>
                          <a:pt x="544" y="376"/>
                        </a:lnTo>
                        <a:lnTo>
                          <a:pt x="548" y="372"/>
                        </a:lnTo>
                        <a:lnTo>
                          <a:pt x="554" y="368"/>
                        </a:lnTo>
                        <a:lnTo>
                          <a:pt x="560" y="366"/>
                        </a:lnTo>
                        <a:lnTo>
                          <a:pt x="560" y="366"/>
                        </a:lnTo>
                        <a:lnTo>
                          <a:pt x="570" y="366"/>
                        </a:lnTo>
                        <a:lnTo>
                          <a:pt x="574" y="368"/>
                        </a:lnTo>
                        <a:lnTo>
                          <a:pt x="580" y="372"/>
                        </a:lnTo>
                        <a:lnTo>
                          <a:pt x="580" y="372"/>
                        </a:lnTo>
                        <a:lnTo>
                          <a:pt x="598" y="388"/>
                        </a:lnTo>
                        <a:lnTo>
                          <a:pt x="598" y="388"/>
                        </a:lnTo>
                        <a:lnTo>
                          <a:pt x="592" y="406"/>
                        </a:lnTo>
                        <a:lnTo>
                          <a:pt x="586" y="424"/>
                        </a:lnTo>
                        <a:lnTo>
                          <a:pt x="578" y="442"/>
                        </a:lnTo>
                        <a:lnTo>
                          <a:pt x="568" y="460"/>
                        </a:lnTo>
                        <a:lnTo>
                          <a:pt x="558" y="476"/>
                        </a:lnTo>
                        <a:lnTo>
                          <a:pt x="546" y="492"/>
                        </a:lnTo>
                        <a:lnTo>
                          <a:pt x="534" y="508"/>
                        </a:lnTo>
                        <a:lnTo>
                          <a:pt x="522" y="522"/>
                        </a:lnTo>
                        <a:lnTo>
                          <a:pt x="522" y="522"/>
                        </a:lnTo>
                        <a:lnTo>
                          <a:pt x="500" y="540"/>
                        </a:lnTo>
                        <a:lnTo>
                          <a:pt x="478" y="556"/>
                        </a:lnTo>
                        <a:lnTo>
                          <a:pt x="454" y="572"/>
                        </a:lnTo>
                        <a:lnTo>
                          <a:pt x="428" y="584"/>
                        </a:lnTo>
                        <a:lnTo>
                          <a:pt x="402" y="594"/>
                        </a:lnTo>
                        <a:lnTo>
                          <a:pt x="374" y="602"/>
                        </a:lnTo>
                        <a:lnTo>
                          <a:pt x="344" y="606"/>
                        </a:lnTo>
                        <a:lnTo>
                          <a:pt x="314" y="608"/>
                        </a:lnTo>
                        <a:lnTo>
                          <a:pt x="314" y="608"/>
                        </a:lnTo>
                        <a:lnTo>
                          <a:pt x="278" y="604"/>
                        </a:lnTo>
                        <a:lnTo>
                          <a:pt x="244" y="598"/>
                        </a:lnTo>
                        <a:lnTo>
                          <a:pt x="212" y="588"/>
                        </a:lnTo>
                        <a:lnTo>
                          <a:pt x="182" y="574"/>
                        </a:lnTo>
                        <a:lnTo>
                          <a:pt x="182" y="574"/>
                        </a:lnTo>
                        <a:lnTo>
                          <a:pt x="184" y="564"/>
                        </a:lnTo>
                        <a:lnTo>
                          <a:pt x="188" y="552"/>
                        </a:lnTo>
                        <a:lnTo>
                          <a:pt x="190" y="536"/>
                        </a:lnTo>
                        <a:lnTo>
                          <a:pt x="190" y="536"/>
                        </a:lnTo>
                        <a:lnTo>
                          <a:pt x="192" y="500"/>
                        </a:lnTo>
                        <a:lnTo>
                          <a:pt x="194" y="476"/>
                        </a:lnTo>
                        <a:lnTo>
                          <a:pt x="194" y="462"/>
                        </a:lnTo>
                        <a:lnTo>
                          <a:pt x="194" y="462"/>
                        </a:lnTo>
                        <a:lnTo>
                          <a:pt x="182" y="448"/>
                        </a:lnTo>
                        <a:lnTo>
                          <a:pt x="172" y="440"/>
                        </a:lnTo>
                        <a:lnTo>
                          <a:pt x="162" y="434"/>
                        </a:lnTo>
                        <a:lnTo>
                          <a:pt x="162" y="434"/>
                        </a:lnTo>
                        <a:lnTo>
                          <a:pt x="154" y="432"/>
                        </a:lnTo>
                        <a:lnTo>
                          <a:pt x="144" y="432"/>
                        </a:lnTo>
                        <a:lnTo>
                          <a:pt x="136" y="434"/>
                        </a:lnTo>
                        <a:lnTo>
                          <a:pt x="130" y="432"/>
                        </a:lnTo>
                        <a:lnTo>
                          <a:pt x="130" y="432"/>
                        </a:lnTo>
                        <a:lnTo>
                          <a:pt x="122" y="428"/>
                        </a:lnTo>
                        <a:lnTo>
                          <a:pt x="118" y="420"/>
                        </a:lnTo>
                        <a:lnTo>
                          <a:pt x="112" y="414"/>
                        </a:lnTo>
                        <a:lnTo>
                          <a:pt x="108" y="408"/>
                        </a:lnTo>
                        <a:lnTo>
                          <a:pt x="108" y="408"/>
                        </a:lnTo>
                        <a:lnTo>
                          <a:pt x="102" y="404"/>
                        </a:lnTo>
                        <a:lnTo>
                          <a:pt x="94" y="402"/>
                        </a:lnTo>
                        <a:lnTo>
                          <a:pt x="78" y="400"/>
                        </a:lnTo>
                        <a:lnTo>
                          <a:pt x="78" y="400"/>
                        </a:lnTo>
                        <a:lnTo>
                          <a:pt x="72" y="396"/>
                        </a:lnTo>
                        <a:lnTo>
                          <a:pt x="66" y="390"/>
                        </a:lnTo>
                        <a:lnTo>
                          <a:pt x="58" y="378"/>
                        </a:lnTo>
                        <a:lnTo>
                          <a:pt x="58" y="378"/>
                        </a:lnTo>
                        <a:lnTo>
                          <a:pt x="56" y="372"/>
                        </a:lnTo>
                        <a:lnTo>
                          <a:pt x="58" y="366"/>
                        </a:lnTo>
                        <a:lnTo>
                          <a:pt x="60" y="360"/>
                        </a:lnTo>
                        <a:lnTo>
                          <a:pt x="64" y="358"/>
                        </a:lnTo>
                        <a:lnTo>
                          <a:pt x="64" y="358"/>
                        </a:lnTo>
                        <a:close/>
                        <a:moveTo>
                          <a:pt x="78" y="488"/>
                        </a:moveTo>
                        <a:lnTo>
                          <a:pt x="78" y="488"/>
                        </a:lnTo>
                        <a:lnTo>
                          <a:pt x="66" y="470"/>
                        </a:lnTo>
                        <a:lnTo>
                          <a:pt x="56" y="452"/>
                        </a:lnTo>
                        <a:lnTo>
                          <a:pt x="48" y="434"/>
                        </a:lnTo>
                        <a:lnTo>
                          <a:pt x="40" y="414"/>
                        </a:lnTo>
                        <a:lnTo>
                          <a:pt x="40" y="414"/>
                        </a:lnTo>
                        <a:lnTo>
                          <a:pt x="62" y="418"/>
                        </a:lnTo>
                        <a:lnTo>
                          <a:pt x="62" y="418"/>
                        </a:lnTo>
                        <a:lnTo>
                          <a:pt x="70" y="422"/>
                        </a:lnTo>
                        <a:lnTo>
                          <a:pt x="76" y="430"/>
                        </a:lnTo>
                        <a:lnTo>
                          <a:pt x="82" y="436"/>
                        </a:lnTo>
                        <a:lnTo>
                          <a:pt x="88" y="440"/>
                        </a:lnTo>
                        <a:lnTo>
                          <a:pt x="88" y="440"/>
                        </a:lnTo>
                        <a:lnTo>
                          <a:pt x="88" y="442"/>
                        </a:lnTo>
                        <a:lnTo>
                          <a:pt x="88" y="448"/>
                        </a:lnTo>
                        <a:lnTo>
                          <a:pt x="86" y="462"/>
                        </a:lnTo>
                        <a:lnTo>
                          <a:pt x="82" y="478"/>
                        </a:lnTo>
                        <a:lnTo>
                          <a:pt x="78" y="488"/>
                        </a:lnTo>
                        <a:lnTo>
                          <a:pt x="78" y="488"/>
                        </a:lnTo>
                        <a:close/>
                      </a:path>
                    </a:pathLst>
                  </a:custGeom>
                  <a:solidFill>
                    <a:srgbClr val="B4C2C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nvGrpSpPr>
                <p:cNvPr id="40" name="그룹 46">
                  <a:extLst>
                    <a:ext uri="{FF2B5EF4-FFF2-40B4-BE49-F238E27FC236}">
                      <a16:creationId xmlns:a16="http://schemas.microsoft.com/office/drawing/2014/main" id="{8A437586-5DB3-44D6-B9FE-FF8A7D92ABA6}"/>
                    </a:ext>
                  </a:extLst>
                </p:cNvPr>
                <p:cNvGrpSpPr/>
                <p:nvPr/>
              </p:nvGrpSpPr>
              <p:grpSpPr>
                <a:xfrm>
                  <a:off x="3690152" y="3217268"/>
                  <a:ext cx="276731" cy="297094"/>
                  <a:chOff x="-949325" y="1254125"/>
                  <a:chExt cx="949325" cy="1019175"/>
                </a:xfrm>
                <a:solidFill>
                  <a:schemeClr val="bg1"/>
                </a:solidFill>
              </p:grpSpPr>
              <p:sp>
                <p:nvSpPr>
                  <p:cNvPr id="45" name="Freeform 7">
                    <a:extLst>
                      <a:ext uri="{FF2B5EF4-FFF2-40B4-BE49-F238E27FC236}">
                        <a16:creationId xmlns:a16="http://schemas.microsoft.com/office/drawing/2014/main" id="{F2B550E6-9E77-42B5-9DD2-2874842B5A95}"/>
                      </a:ext>
                    </a:extLst>
                  </p:cNvPr>
                  <p:cNvSpPr>
                    <a:spLocks/>
                  </p:cNvSpPr>
                  <p:nvPr/>
                </p:nvSpPr>
                <p:spPr bwMode="auto">
                  <a:xfrm>
                    <a:off x="-517525" y="1365250"/>
                    <a:ext cx="396875" cy="231775"/>
                  </a:xfrm>
                  <a:custGeom>
                    <a:avLst/>
                    <a:gdLst>
                      <a:gd name="T0" fmla="*/ 250 w 250"/>
                      <a:gd name="T1" fmla="*/ 146 h 146"/>
                      <a:gd name="T2" fmla="*/ 250 w 250"/>
                      <a:gd name="T3" fmla="*/ 146 h 146"/>
                      <a:gd name="T4" fmla="*/ 250 w 250"/>
                      <a:gd name="T5" fmla="*/ 134 h 146"/>
                      <a:gd name="T6" fmla="*/ 250 w 250"/>
                      <a:gd name="T7" fmla="*/ 120 h 146"/>
                      <a:gd name="T8" fmla="*/ 250 w 250"/>
                      <a:gd name="T9" fmla="*/ 120 h 146"/>
                      <a:gd name="T10" fmla="*/ 250 w 250"/>
                      <a:gd name="T11" fmla="*/ 108 h 146"/>
                      <a:gd name="T12" fmla="*/ 246 w 250"/>
                      <a:gd name="T13" fmla="*/ 94 h 146"/>
                      <a:gd name="T14" fmla="*/ 242 w 250"/>
                      <a:gd name="T15" fmla="*/ 82 h 146"/>
                      <a:gd name="T16" fmla="*/ 238 w 250"/>
                      <a:gd name="T17" fmla="*/ 72 h 146"/>
                      <a:gd name="T18" fmla="*/ 230 w 250"/>
                      <a:gd name="T19" fmla="*/ 60 h 146"/>
                      <a:gd name="T20" fmla="*/ 224 w 250"/>
                      <a:gd name="T21" fmla="*/ 50 h 146"/>
                      <a:gd name="T22" fmla="*/ 206 w 250"/>
                      <a:gd name="T23" fmla="*/ 32 h 146"/>
                      <a:gd name="T24" fmla="*/ 186 w 250"/>
                      <a:gd name="T25" fmla="*/ 16 h 146"/>
                      <a:gd name="T26" fmla="*/ 176 w 250"/>
                      <a:gd name="T27" fmla="*/ 12 h 146"/>
                      <a:gd name="T28" fmla="*/ 164 w 250"/>
                      <a:gd name="T29" fmla="*/ 6 h 146"/>
                      <a:gd name="T30" fmla="*/ 152 w 250"/>
                      <a:gd name="T31" fmla="*/ 2 h 146"/>
                      <a:gd name="T32" fmla="*/ 138 w 250"/>
                      <a:gd name="T33" fmla="*/ 0 h 146"/>
                      <a:gd name="T34" fmla="*/ 126 w 250"/>
                      <a:gd name="T35" fmla="*/ 0 h 146"/>
                      <a:gd name="T36" fmla="*/ 112 w 250"/>
                      <a:gd name="T37" fmla="*/ 0 h 146"/>
                      <a:gd name="T38" fmla="*/ 112 w 250"/>
                      <a:gd name="T39" fmla="*/ 0 h 146"/>
                      <a:gd name="T40" fmla="*/ 94 w 250"/>
                      <a:gd name="T41" fmla="*/ 2 h 146"/>
                      <a:gd name="T42" fmla="*/ 76 w 250"/>
                      <a:gd name="T43" fmla="*/ 8 h 146"/>
                      <a:gd name="T44" fmla="*/ 58 w 250"/>
                      <a:gd name="T45" fmla="*/ 14 h 146"/>
                      <a:gd name="T46" fmla="*/ 44 w 250"/>
                      <a:gd name="T47" fmla="*/ 24 h 146"/>
                      <a:gd name="T48" fmla="*/ 30 w 250"/>
                      <a:gd name="T49" fmla="*/ 36 h 146"/>
                      <a:gd name="T50" fmla="*/ 18 w 250"/>
                      <a:gd name="T51" fmla="*/ 50 h 146"/>
                      <a:gd name="T52" fmla="*/ 8 w 250"/>
                      <a:gd name="T53" fmla="*/ 64 h 146"/>
                      <a:gd name="T54" fmla="*/ 0 w 250"/>
                      <a:gd name="T55" fmla="*/ 80 h 146"/>
                      <a:gd name="T56" fmla="*/ 0 w 250"/>
                      <a:gd name="T57" fmla="*/ 80 h 146"/>
                      <a:gd name="T58" fmla="*/ 10 w 250"/>
                      <a:gd name="T59" fmla="*/ 72 h 146"/>
                      <a:gd name="T60" fmla="*/ 20 w 250"/>
                      <a:gd name="T61" fmla="*/ 62 h 146"/>
                      <a:gd name="T62" fmla="*/ 32 w 250"/>
                      <a:gd name="T63" fmla="*/ 56 h 146"/>
                      <a:gd name="T64" fmla="*/ 44 w 250"/>
                      <a:gd name="T65" fmla="*/ 48 h 146"/>
                      <a:gd name="T66" fmla="*/ 56 w 250"/>
                      <a:gd name="T67" fmla="*/ 44 h 146"/>
                      <a:gd name="T68" fmla="*/ 70 w 250"/>
                      <a:gd name="T69" fmla="*/ 40 h 146"/>
                      <a:gd name="T70" fmla="*/ 84 w 250"/>
                      <a:gd name="T71" fmla="*/ 36 h 146"/>
                      <a:gd name="T72" fmla="*/ 98 w 250"/>
                      <a:gd name="T73" fmla="*/ 34 h 146"/>
                      <a:gd name="T74" fmla="*/ 98 w 250"/>
                      <a:gd name="T75" fmla="*/ 34 h 146"/>
                      <a:gd name="T76" fmla="*/ 110 w 250"/>
                      <a:gd name="T77" fmla="*/ 34 h 146"/>
                      <a:gd name="T78" fmla="*/ 124 w 250"/>
                      <a:gd name="T79" fmla="*/ 36 h 146"/>
                      <a:gd name="T80" fmla="*/ 150 w 250"/>
                      <a:gd name="T81" fmla="*/ 40 h 146"/>
                      <a:gd name="T82" fmla="*/ 174 w 250"/>
                      <a:gd name="T83" fmla="*/ 50 h 146"/>
                      <a:gd name="T84" fmla="*/ 194 w 250"/>
                      <a:gd name="T85" fmla="*/ 64 h 146"/>
                      <a:gd name="T86" fmla="*/ 214 w 250"/>
                      <a:gd name="T87" fmla="*/ 80 h 146"/>
                      <a:gd name="T88" fmla="*/ 230 w 250"/>
                      <a:gd name="T89" fmla="*/ 100 h 146"/>
                      <a:gd name="T90" fmla="*/ 242 w 250"/>
                      <a:gd name="T91" fmla="*/ 122 h 146"/>
                      <a:gd name="T92" fmla="*/ 250 w 250"/>
                      <a:gd name="T93" fmla="*/ 146 h 146"/>
                      <a:gd name="T94" fmla="*/ 250 w 250"/>
                      <a:gd name="T95" fmla="*/ 146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50" h="146">
                        <a:moveTo>
                          <a:pt x="250" y="146"/>
                        </a:moveTo>
                        <a:lnTo>
                          <a:pt x="250" y="146"/>
                        </a:lnTo>
                        <a:lnTo>
                          <a:pt x="250" y="134"/>
                        </a:lnTo>
                        <a:lnTo>
                          <a:pt x="250" y="120"/>
                        </a:lnTo>
                        <a:lnTo>
                          <a:pt x="250" y="120"/>
                        </a:lnTo>
                        <a:lnTo>
                          <a:pt x="250" y="108"/>
                        </a:lnTo>
                        <a:lnTo>
                          <a:pt x="246" y="94"/>
                        </a:lnTo>
                        <a:lnTo>
                          <a:pt x="242" y="82"/>
                        </a:lnTo>
                        <a:lnTo>
                          <a:pt x="238" y="72"/>
                        </a:lnTo>
                        <a:lnTo>
                          <a:pt x="230" y="60"/>
                        </a:lnTo>
                        <a:lnTo>
                          <a:pt x="224" y="50"/>
                        </a:lnTo>
                        <a:lnTo>
                          <a:pt x="206" y="32"/>
                        </a:lnTo>
                        <a:lnTo>
                          <a:pt x="186" y="16"/>
                        </a:lnTo>
                        <a:lnTo>
                          <a:pt x="176" y="12"/>
                        </a:lnTo>
                        <a:lnTo>
                          <a:pt x="164" y="6"/>
                        </a:lnTo>
                        <a:lnTo>
                          <a:pt x="152" y="2"/>
                        </a:lnTo>
                        <a:lnTo>
                          <a:pt x="138" y="0"/>
                        </a:lnTo>
                        <a:lnTo>
                          <a:pt x="126" y="0"/>
                        </a:lnTo>
                        <a:lnTo>
                          <a:pt x="112" y="0"/>
                        </a:lnTo>
                        <a:lnTo>
                          <a:pt x="112" y="0"/>
                        </a:lnTo>
                        <a:lnTo>
                          <a:pt x="94" y="2"/>
                        </a:lnTo>
                        <a:lnTo>
                          <a:pt x="76" y="8"/>
                        </a:lnTo>
                        <a:lnTo>
                          <a:pt x="58" y="14"/>
                        </a:lnTo>
                        <a:lnTo>
                          <a:pt x="44" y="24"/>
                        </a:lnTo>
                        <a:lnTo>
                          <a:pt x="30" y="36"/>
                        </a:lnTo>
                        <a:lnTo>
                          <a:pt x="18" y="50"/>
                        </a:lnTo>
                        <a:lnTo>
                          <a:pt x="8" y="64"/>
                        </a:lnTo>
                        <a:lnTo>
                          <a:pt x="0" y="80"/>
                        </a:lnTo>
                        <a:lnTo>
                          <a:pt x="0" y="80"/>
                        </a:lnTo>
                        <a:lnTo>
                          <a:pt x="10" y="72"/>
                        </a:lnTo>
                        <a:lnTo>
                          <a:pt x="20" y="62"/>
                        </a:lnTo>
                        <a:lnTo>
                          <a:pt x="32" y="56"/>
                        </a:lnTo>
                        <a:lnTo>
                          <a:pt x="44" y="48"/>
                        </a:lnTo>
                        <a:lnTo>
                          <a:pt x="56" y="44"/>
                        </a:lnTo>
                        <a:lnTo>
                          <a:pt x="70" y="40"/>
                        </a:lnTo>
                        <a:lnTo>
                          <a:pt x="84" y="36"/>
                        </a:lnTo>
                        <a:lnTo>
                          <a:pt x="98" y="34"/>
                        </a:lnTo>
                        <a:lnTo>
                          <a:pt x="98" y="34"/>
                        </a:lnTo>
                        <a:lnTo>
                          <a:pt x="110" y="34"/>
                        </a:lnTo>
                        <a:lnTo>
                          <a:pt x="124" y="36"/>
                        </a:lnTo>
                        <a:lnTo>
                          <a:pt x="150" y="40"/>
                        </a:lnTo>
                        <a:lnTo>
                          <a:pt x="174" y="50"/>
                        </a:lnTo>
                        <a:lnTo>
                          <a:pt x="194" y="64"/>
                        </a:lnTo>
                        <a:lnTo>
                          <a:pt x="214" y="80"/>
                        </a:lnTo>
                        <a:lnTo>
                          <a:pt x="230" y="100"/>
                        </a:lnTo>
                        <a:lnTo>
                          <a:pt x="242" y="122"/>
                        </a:lnTo>
                        <a:lnTo>
                          <a:pt x="250" y="146"/>
                        </a:lnTo>
                        <a:lnTo>
                          <a:pt x="250" y="1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46" name="Freeform 8">
                    <a:extLst>
                      <a:ext uri="{FF2B5EF4-FFF2-40B4-BE49-F238E27FC236}">
                        <a16:creationId xmlns:a16="http://schemas.microsoft.com/office/drawing/2014/main" id="{C89E169F-5C48-449E-8BA7-8178EA34188C}"/>
                      </a:ext>
                    </a:extLst>
                  </p:cNvPr>
                  <p:cNvSpPr>
                    <a:spLocks noEditPoints="1"/>
                  </p:cNvSpPr>
                  <p:nvPr/>
                </p:nvSpPr>
                <p:spPr bwMode="auto">
                  <a:xfrm>
                    <a:off x="-949325" y="1254125"/>
                    <a:ext cx="949325" cy="1019175"/>
                  </a:xfrm>
                  <a:custGeom>
                    <a:avLst/>
                    <a:gdLst>
                      <a:gd name="T0" fmla="*/ 14 w 598"/>
                      <a:gd name="T1" fmla="*/ 538 h 642"/>
                      <a:gd name="T2" fmla="*/ 0 w 598"/>
                      <a:gd name="T3" fmla="*/ 572 h 642"/>
                      <a:gd name="T4" fmla="*/ 6 w 598"/>
                      <a:gd name="T5" fmla="*/ 606 h 642"/>
                      <a:gd name="T6" fmla="*/ 20 w 598"/>
                      <a:gd name="T7" fmla="*/ 626 h 642"/>
                      <a:gd name="T8" fmla="*/ 54 w 598"/>
                      <a:gd name="T9" fmla="*/ 640 h 642"/>
                      <a:gd name="T10" fmla="*/ 88 w 598"/>
                      <a:gd name="T11" fmla="*/ 636 h 642"/>
                      <a:gd name="T12" fmla="*/ 232 w 598"/>
                      <a:gd name="T13" fmla="*/ 480 h 642"/>
                      <a:gd name="T14" fmla="*/ 242 w 598"/>
                      <a:gd name="T15" fmla="*/ 462 h 642"/>
                      <a:gd name="T16" fmla="*/ 246 w 598"/>
                      <a:gd name="T17" fmla="*/ 434 h 642"/>
                      <a:gd name="T18" fmla="*/ 238 w 598"/>
                      <a:gd name="T19" fmla="*/ 406 h 642"/>
                      <a:gd name="T20" fmla="*/ 284 w 598"/>
                      <a:gd name="T21" fmla="*/ 380 h 642"/>
                      <a:gd name="T22" fmla="*/ 332 w 598"/>
                      <a:gd name="T23" fmla="*/ 402 h 642"/>
                      <a:gd name="T24" fmla="*/ 388 w 598"/>
                      <a:gd name="T25" fmla="*/ 412 h 642"/>
                      <a:gd name="T26" fmla="*/ 428 w 598"/>
                      <a:gd name="T27" fmla="*/ 408 h 642"/>
                      <a:gd name="T28" fmla="*/ 486 w 598"/>
                      <a:gd name="T29" fmla="*/ 390 h 642"/>
                      <a:gd name="T30" fmla="*/ 534 w 598"/>
                      <a:gd name="T31" fmla="*/ 356 h 642"/>
                      <a:gd name="T32" fmla="*/ 570 w 598"/>
                      <a:gd name="T33" fmla="*/ 310 h 642"/>
                      <a:gd name="T34" fmla="*/ 592 w 598"/>
                      <a:gd name="T35" fmla="*/ 254 h 642"/>
                      <a:gd name="T36" fmla="*/ 598 w 598"/>
                      <a:gd name="T37" fmla="*/ 192 h 642"/>
                      <a:gd name="T38" fmla="*/ 590 w 598"/>
                      <a:gd name="T39" fmla="*/ 152 h 642"/>
                      <a:gd name="T40" fmla="*/ 566 w 598"/>
                      <a:gd name="T41" fmla="*/ 96 h 642"/>
                      <a:gd name="T42" fmla="*/ 528 w 598"/>
                      <a:gd name="T43" fmla="*/ 52 h 642"/>
                      <a:gd name="T44" fmla="*/ 478 w 598"/>
                      <a:gd name="T45" fmla="*/ 18 h 642"/>
                      <a:gd name="T46" fmla="*/ 420 w 598"/>
                      <a:gd name="T47" fmla="*/ 2 h 642"/>
                      <a:gd name="T48" fmla="*/ 378 w 598"/>
                      <a:gd name="T49" fmla="*/ 0 h 642"/>
                      <a:gd name="T50" fmla="*/ 318 w 598"/>
                      <a:gd name="T51" fmla="*/ 14 h 642"/>
                      <a:gd name="T52" fmla="*/ 266 w 598"/>
                      <a:gd name="T53" fmla="*/ 44 h 642"/>
                      <a:gd name="T54" fmla="*/ 226 w 598"/>
                      <a:gd name="T55" fmla="*/ 86 h 642"/>
                      <a:gd name="T56" fmla="*/ 198 w 598"/>
                      <a:gd name="T57" fmla="*/ 138 h 642"/>
                      <a:gd name="T58" fmla="*/ 188 w 598"/>
                      <a:gd name="T59" fmla="*/ 198 h 642"/>
                      <a:gd name="T60" fmla="*/ 190 w 598"/>
                      <a:gd name="T61" fmla="*/ 238 h 642"/>
                      <a:gd name="T62" fmla="*/ 204 w 598"/>
                      <a:gd name="T63" fmla="*/ 288 h 642"/>
                      <a:gd name="T64" fmla="*/ 230 w 598"/>
                      <a:gd name="T65" fmla="*/ 332 h 642"/>
                      <a:gd name="T66" fmla="*/ 210 w 598"/>
                      <a:gd name="T67" fmla="*/ 382 h 642"/>
                      <a:gd name="T68" fmla="*/ 180 w 598"/>
                      <a:gd name="T69" fmla="*/ 376 h 642"/>
                      <a:gd name="T70" fmla="*/ 154 w 598"/>
                      <a:gd name="T71" fmla="*/ 384 h 642"/>
                      <a:gd name="T72" fmla="*/ 138 w 598"/>
                      <a:gd name="T73" fmla="*/ 398 h 642"/>
                      <a:gd name="T74" fmla="*/ 224 w 598"/>
                      <a:gd name="T75" fmla="*/ 200 h 642"/>
                      <a:gd name="T76" fmla="*/ 234 w 598"/>
                      <a:gd name="T77" fmla="*/ 150 h 642"/>
                      <a:gd name="T78" fmla="*/ 256 w 598"/>
                      <a:gd name="T79" fmla="*/ 108 h 642"/>
                      <a:gd name="T80" fmla="*/ 290 w 598"/>
                      <a:gd name="T81" fmla="*/ 72 h 642"/>
                      <a:gd name="T82" fmla="*/ 332 w 598"/>
                      <a:gd name="T83" fmla="*/ 48 h 642"/>
                      <a:gd name="T84" fmla="*/ 382 w 598"/>
                      <a:gd name="T85" fmla="*/ 38 h 642"/>
                      <a:gd name="T86" fmla="*/ 416 w 598"/>
                      <a:gd name="T87" fmla="*/ 40 h 642"/>
                      <a:gd name="T88" fmla="*/ 462 w 598"/>
                      <a:gd name="T89" fmla="*/ 52 h 642"/>
                      <a:gd name="T90" fmla="*/ 504 w 598"/>
                      <a:gd name="T91" fmla="*/ 80 h 642"/>
                      <a:gd name="T92" fmla="*/ 534 w 598"/>
                      <a:gd name="T93" fmla="*/ 116 h 642"/>
                      <a:gd name="T94" fmla="*/ 554 w 598"/>
                      <a:gd name="T95" fmla="*/ 160 h 642"/>
                      <a:gd name="T96" fmla="*/ 560 w 598"/>
                      <a:gd name="T97" fmla="*/ 194 h 642"/>
                      <a:gd name="T98" fmla="*/ 556 w 598"/>
                      <a:gd name="T99" fmla="*/ 246 h 642"/>
                      <a:gd name="T100" fmla="*/ 538 w 598"/>
                      <a:gd name="T101" fmla="*/ 290 h 642"/>
                      <a:gd name="T102" fmla="*/ 508 w 598"/>
                      <a:gd name="T103" fmla="*/ 328 h 642"/>
                      <a:gd name="T104" fmla="*/ 468 w 598"/>
                      <a:gd name="T105" fmla="*/ 356 h 642"/>
                      <a:gd name="T106" fmla="*/ 420 w 598"/>
                      <a:gd name="T107" fmla="*/ 372 h 642"/>
                      <a:gd name="T108" fmla="*/ 386 w 598"/>
                      <a:gd name="T109" fmla="*/ 374 h 642"/>
                      <a:gd name="T110" fmla="*/ 338 w 598"/>
                      <a:gd name="T111" fmla="*/ 364 h 642"/>
                      <a:gd name="T112" fmla="*/ 294 w 598"/>
                      <a:gd name="T113" fmla="*/ 342 h 642"/>
                      <a:gd name="T114" fmla="*/ 260 w 598"/>
                      <a:gd name="T115" fmla="*/ 308 h 642"/>
                      <a:gd name="T116" fmla="*/ 236 w 598"/>
                      <a:gd name="T117" fmla="*/ 266 h 642"/>
                      <a:gd name="T118" fmla="*/ 224 w 598"/>
                      <a:gd name="T119" fmla="*/ 216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98" h="642">
                        <a:moveTo>
                          <a:pt x="138" y="398"/>
                        </a:moveTo>
                        <a:lnTo>
                          <a:pt x="14" y="538"/>
                        </a:lnTo>
                        <a:lnTo>
                          <a:pt x="14" y="538"/>
                        </a:lnTo>
                        <a:lnTo>
                          <a:pt x="8" y="548"/>
                        </a:lnTo>
                        <a:lnTo>
                          <a:pt x="2" y="560"/>
                        </a:lnTo>
                        <a:lnTo>
                          <a:pt x="0" y="572"/>
                        </a:lnTo>
                        <a:lnTo>
                          <a:pt x="0" y="584"/>
                        </a:lnTo>
                        <a:lnTo>
                          <a:pt x="2" y="594"/>
                        </a:lnTo>
                        <a:lnTo>
                          <a:pt x="6" y="606"/>
                        </a:lnTo>
                        <a:lnTo>
                          <a:pt x="12" y="616"/>
                        </a:lnTo>
                        <a:lnTo>
                          <a:pt x="20" y="626"/>
                        </a:lnTo>
                        <a:lnTo>
                          <a:pt x="20" y="626"/>
                        </a:lnTo>
                        <a:lnTo>
                          <a:pt x="30" y="634"/>
                        </a:lnTo>
                        <a:lnTo>
                          <a:pt x="42" y="638"/>
                        </a:lnTo>
                        <a:lnTo>
                          <a:pt x="54" y="640"/>
                        </a:lnTo>
                        <a:lnTo>
                          <a:pt x="66" y="642"/>
                        </a:lnTo>
                        <a:lnTo>
                          <a:pt x="78" y="640"/>
                        </a:lnTo>
                        <a:lnTo>
                          <a:pt x="88" y="636"/>
                        </a:lnTo>
                        <a:lnTo>
                          <a:pt x="100" y="628"/>
                        </a:lnTo>
                        <a:lnTo>
                          <a:pt x="108" y="620"/>
                        </a:lnTo>
                        <a:lnTo>
                          <a:pt x="232" y="480"/>
                        </a:lnTo>
                        <a:lnTo>
                          <a:pt x="232" y="480"/>
                        </a:lnTo>
                        <a:lnTo>
                          <a:pt x="238" y="472"/>
                        </a:lnTo>
                        <a:lnTo>
                          <a:pt x="242" y="462"/>
                        </a:lnTo>
                        <a:lnTo>
                          <a:pt x="246" y="452"/>
                        </a:lnTo>
                        <a:lnTo>
                          <a:pt x="246" y="444"/>
                        </a:lnTo>
                        <a:lnTo>
                          <a:pt x="246" y="434"/>
                        </a:lnTo>
                        <a:lnTo>
                          <a:pt x="244" y="424"/>
                        </a:lnTo>
                        <a:lnTo>
                          <a:pt x="242" y="414"/>
                        </a:lnTo>
                        <a:lnTo>
                          <a:pt x="238" y="406"/>
                        </a:lnTo>
                        <a:lnTo>
                          <a:pt x="270" y="370"/>
                        </a:lnTo>
                        <a:lnTo>
                          <a:pt x="270" y="370"/>
                        </a:lnTo>
                        <a:lnTo>
                          <a:pt x="284" y="380"/>
                        </a:lnTo>
                        <a:lnTo>
                          <a:pt x="300" y="388"/>
                        </a:lnTo>
                        <a:lnTo>
                          <a:pt x="316" y="396"/>
                        </a:lnTo>
                        <a:lnTo>
                          <a:pt x="332" y="402"/>
                        </a:lnTo>
                        <a:lnTo>
                          <a:pt x="350" y="408"/>
                        </a:lnTo>
                        <a:lnTo>
                          <a:pt x="368" y="410"/>
                        </a:lnTo>
                        <a:lnTo>
                          <a:pt x="388" y="412"/>
                        </a:lnTo>
                        <a:lnTo>
                          <a:pt x="406" y="410"/>
                        </a:lnTo>
                        <a:lnTo>
                          <a:pt x="406" y="410"/>
                        </a:lnTo>
                        <a:lnTo>
                          <a:pt x="428" y="408"/>
                        </a:lnTo>
                        <a:lnTo>
                          <a:pt x="448" y="404"/>
                        </a:lnTo>
                        <a:lnTo>
                          <a:pt x="466" y="398"/>
                        </a:lnTo>
                        <a:lnTo>
                          <a:pt x="486" y="390"/>
                        </a:lnTo>
                        <a:lnTo>
                          <a:pt x="502" y="380"/>
                        </a:lnTo>
                        <a:lnTo>
                          <a:pt x="518" y="368"/>
                        </a:lnTo>
                        <a:lnTo>
                          <a:pt x="534" y="356"/>
                        </a:lnTo>
                        <a:lnTo>
                          <a:pt x="548" y="342"/>
                        </a:lnTo>
                        <a:lnTo>
                          <a:pt x="560" y="326"/>
                        </a:lnTo>
                        <a:lnTo>
                          <a:pt x="570" y="310"/>
                        </a:lnTo>
                        <a:lnTo>
                          <a:pt x="580" y="292"/>
                        </a:lnTo>
                        <a:lnTo>
                          <a:pt x="586" y="274"/>
                        </a:lnTo>
                        <a:lnTo>
                          <a:pt x="592" y="254"/>
                        </a:lnTo>
                        <a:lnTo>
                          <a:pt x="596" y="234"/>
                        </a:lnTo>
                        <a:lnTo>
                          <a:pt x="598" y="214"/>
                        </a:lnTo>
                        <a:lnTo>
                          <a:pt x="598" y="192"/>
                        </a:lnTo>
                        <a:lnTo>
                          <a:pt x="598" y="192"/>
                        </a:lnTo>
                        <a:lnTo>
                          <a:pt x="596" y="172"/>
                        </a:lnTo>
                        <a:lnTo>
                          <a:pt x="590" y="152"/>
                        </a:lnTo>
                        <a:lnTo>
                          <a:pt x="584" y="132"/>
                        </a:lnTo>
                        <a:lnTo>
                          <a:pt x="576" y="114"/>
                        </a:lnTo>
                        <a:lnTo>
                          <a:pt x="566" y="96"/>
                        </a:lnTo>
                        <a:lnTo>
                          <a:pt x="556" y="80"/>
                        </a:lnTo>
                        <a:lnTo>
                          <a:pt x="542" y="64"/>
                        </a:lnTo>
                        <a:lnTo>
                          <a:pt x="528" y="52"/>
                        </a:lnTo>
                        <a:lnTo>
                          <a:pt x="512" y="38"/>
                        </a:lnTo>
                        <a:lnTo>
                          <a:pt x="496" y="28"/>
                        </a:lnTo>
                        <a:lnTo>
                          <a:pt x="478" y="18"/>
                        </a:lnTo>
                        <a:lnTo>
                          <a:pt x="460" y="12"/>
                        </a:lnTo>
                        <a:lnTo>
                          <a:pt x="440" y="6"/>
                        </a:lnTo>
                        <a:lnTo>
                          <a:pt x="420" y="2"/>
                        </a:lnTo>
                        <a:lnTo>
                          <a:pt x="400" y="0"/>
                        </a:lnTo>
                        <a:lnTo>
                          <a:pt x="378" y="0"/>
                        </a:lnTo>
                        <a:lnTo>
                          <a:pt x="378" y="0"/>
                        </a:lnTo>
                        <a:lnTo>
                          <a:pt x="358" y="4"/>
                        </a:lnTo>
                        <a:lnTo>
                          <a:pt x="338" y="8"/>
                        </a:lnTo>
                        <a:lnTo>
                          <a:pt x="318" y="14"/>
                        </a:lnTo>
                        <a:lnTo>
                          <a:pt x="300" y="22"/>
                        </a:lnTo>
                        <a:lnTo>
                          <a:pt x="282" y="32"/>
                        </a:lnTo>
                        <a:lnTo>
                          <a:pt x="266" y="44"/>
                        </a:lnTo>
                        <a:lnTo>
                          <a:pt x="252" y="56"/>
                        </a:lnTo>
                        <a:lnTo>
                          <a:pt x="238" y="70"/>
                        </a:lnTo>
                        <a:lnTo>
                          <a:pt x="226" y="86"/>
                        </a:lnTo>
                        <a:lnTo>
                          <a:pt x="214" y="102"/>
                        </a:lnTo>
                        <a:lnTo>
                          <a:pt x="206" y="120"/>
                        </a:lnTo>
                        <a:lnTo>
                          <a:pt x="198" y="138"/>
                        </a:lnTo>
                        <a:lnTo>
                          <a:pt x="192" y="158"/>
                        </a:lnTo>
                        <a:lnTo>
                          <a:pt x="188" y="178"/>
                        </a:lnTo>
                        <a:lnTo>
                          <a:pt x="188" y="198"/>
                        </a:lnTo>
                        <a:lnTo>
                          <a:pt x="188" y="220"/>
                        </a:lnTo>
                        <a:lnTo>
                          <a:pt x="188" y="220"/>
                        </a:lnTo>
                        <a:lnTo>
                          <a:pt x="190" y="238"/>
                        </a:lnTo>
                        <a:lnTo>
                          <a:pt x="192" y="254"/>
                        </a:lnTo>
                        <a:lnTo>
                          <a:pt x="198" y="272"/>
                        </a:lnTo>
                        <a:lnTo>
                          <a:pt x="204" y="288"/>
                        </a:lnTo>
                        <a:lnTo>
                          <a:pt x="212" y="304"/>
                        </a:lnTo>
                        <a:lnTo>
                          <a:pt x="220" y="318"/>
                        </a:lnTo>
                        <a:lnTo>
                          <a:pt x="230" y="332"/>
                        </a:lnTo>
                        <a:lnTo>
                          <a:pt x="242" y="344"/>
                        </a:lnTo>
                        <a:lnTo>
                          <a:pt x="210" y="382"/>
                        </a:lnTo>
                        <a:lnTo>
                          <a:pt x="210" y="382"/>
                        </a:lnTo>
                        <a:lnTo>
                          <a:pt x="200" y="378"/>
                        </a:lnTo>
                        <a:lnTo>
                          <a:pt x="190" y="376"/>
                        </a:lnTo>
                        <a:lnTo>
                          <a:pt x="180" y="376"/>
                        </a:lnTo>
                        <a:lnTo>
                          <a:pt x="172" y="378"/>
                        </a:lnTo>
                        <a:lnTo>
                          <a:pt x="162" y="380"/>
                        </a:lnTo>
                        <a:lnTo>
                          <a:pt x="154" y="384"/>
                        </a:lnTo>
                        <a:lnTo>
                          <a:pt x="144" y="390"/>
                        </a:lnTo>
                        <a:lnTo>
                          <a:pt x="138" y="398"/>
                        </a:lnTo>
                        <a:lnTo>
                          <a:pt x="138" y="398"/>
                        </a:lnTo>
                        <a:close/>
                        <a:moveTo>
                          <a:pt x="224" y="216"/>
                        </a:moveTo>
                        <a:lnTo>
                          <a:pt x="224" y="216"/>
                        </a:lnTo>
                        <a:lnTo>
                          <a:pt x="224" y="200"/>
                        </a:lnTo>
                        <a:lnTo>
                          <a:pt x="226" y="182"/>
                        </a:lnTo>
                        <a:lnTo>
                          <a:pt x="228" y="166"/>
                        </a:lnTo>
                        <a:lnTo>
                          <a:pt x="234" y="150"/>
                        </a:lnTo>
                        <a:lnTo>
                          <a:pt x="240" y="136"/>
                        </a:lnTo>
                        <a:lnTo>
                          <a:pt x="248" y="122"/>
                        </a:lnTo>
                        <a:lnTo>
                          <a:pt x="256" y="108"/>
                        </a:lnTo>
                        <a:lnTo>
                          <a:pt x="266" y="94"/>
                        </a:lnTo>
                        <a:lnTo>
                          <a:pt x="278" y="84"/>
                        </a:lnTo>
                        <a:lnTo>
                          <a:pt x="290" y="72"/>
                        </a:lnTo>
                        <a:lnTo>
                          <a:pt x="302" y="64"/>
                        </a:lnTo>
                        <a:lnTo>
                          <a:pt x="316" y="56"/>
                        </a:lnTo>
                        <a:lnTo>
                          <a:pt x="332" y="48"/>
                        </a:lnTo>
                        <a:lnTo>
                          <a:pt x="348" y="44"/>
                        </a:lnTo>
                        <a:lnTo>
                          <a:pt x="364" y="40"/>
                        </a:lnTo>
                        <a:lnTo>
                          <a:pt x="382" y="38"/>
                        </a:lnTo>
                        <a:lnTo>
                          <a:pt x="382" y="38"/>
                        </a:lnTo>
                        <a:lnTo>
                          <a:pt x="398" y="38"/>
                        </a:lnTo>
                        <a:lnTo>
                          <a:pt x="416" y="40"/>
                        </a:lnTo>
                        <a:lnTo>
                          <a:pt x="432" y="42"/>
                        </a:lnTo>
                        <a:lnTo>
                          <a:pt x="448" y="46"/>
                        </a:lnTo>
                        <a:lnTo>
                          <a:pt x="462" y="52"/>
                        </a:lnTo>
                        <a:lnTo>
                          <a:pt x="478" y="60"/>
                        </a:lnTo>
                        <a:lnTo>
                          <a:pt x="490" y="70"/>
                        </a:lnTo>
                        <a:lnTo>
                          <a:pt x="504" y="80"/>
                        </a:lnTo>
                        <a:lnTo>
                          <a:pt x="516" y="90"/>
                        </a:lnTo>
                        <a:lnTo>
                          <a:pt x="526" y="102"/>
                        </a:lnTo>
                        <a:lnTo>
                          <a:pt x="534" y="116"/>
                        </a:lnTo>
                        <a:lnTo>
                          <a:pt x="542" y="130"/>
                        </a:lnTo>
                        <a:lnTo>
                          <a:pt x="550" y="146"/>
                        </a:lnTo>
                        <a:lnTo>
                          <a:pt x="554" y="160"/>
                        </a:lnTo>
                        <a:lnTo>
                          <a:pt x="558" y="178"/>
                        </a:lnTo>
                        <a:lnTo>
                          <a:pt x="560" y="194"/>
                        </a:lnTo>
                        <a:lnTo>
                          <a:pt x="560" y="194"/>
                        </a:lnTo>
                        <a:lnTo>
                          <a:pt x="560" y="212"/>
                        </a:lnTo>
                        <a:lnTo>
                          <a:pt x="560" y="228"/>
                        </a:lnTo>
                        <a:lnTo>
                          <a:pt x="556" y="246"/>
                        </a:lnTo>
                        <a:lnTo>
                          <a:pt x="552" y="260"/>
                        </a:lnTo>
                        <a:lnTo>
                          <a:pt x="546" y="276"/>
                        </a:lnTo>
                        <a:lnTo>
                          <a:pt x="538" y="290"/>
                        </a:lnTo>
                        <a:lnTo>
                          <a:pt x="530" y="304"/>
                        </a:lnTo>
                        <a:lnTo>
                          <a:pt x="520" y="316"/>
                        </a:lnTo>
                        <a:lnTo>
                          <a:pt x="508" y="328"/>
                        </a:lnTo>
                        <a:lnTo>
                          <a:pt x="496" y="338"/>
                        </a:lnTo>
                        <a:lnTo>
                          <a:pt x="482" y="348"/>
                        </a:lnTo>
                        <a:lnTo>
                          <a:pt x="468" y="356"/>
                        </a:lnTo>
                        <a:lnTo>
                          <a:pt x="454" y="362"/>
                        </a:lnTo>
                        <a:lnTo>
                          <a:pt x="438" y="368"/>
                        </a:lnTo>
                        <a:lnTo>
                          <a:pt x="420" y="372"/>
                        </a:lnTo>
                        <a:lnTo>
                          <a:pt x="404" y="374"/>
                        </a:lnTo>
                        <a:lnTo>
                          <a:pt x="404" y="374"/>
                        </a:lnTo>
                        <a:lnTo>
                          <a:pt x="386" y="374"/>
                        </a:lnTo>
                        <a:lnTo>
                          <a:pt x="370" y="372"/>
                        </a:lnTo>
                        <a:lnTo>
                          <a:pt x="354" y="370"/>
                        </a:lnTo>
                        <a:lnTo>
                          <a:pt x="338" y="364"/>
                        </a:lnTo>
                        <a:lnTo>
                          <a:pt x="322" y="358"/>
                        </a:lnTo>
                        <a:lnTo>
                          <a:pt x="308" y="352"/>
                        </a:lnTo>
                        <a:lnTo>
                          <a:pt x="294" y="342"/>
                        </a:lnTo>
                        <a:lnTo>
                          <a:pt x="282" y="332"/>
                        </a:lnTo>
                        <a:lnTo>
                          <a:pt x="270" y="322"/>
                        </a:lnTo>
                        <a:lnTo>
                          <a:pt x="260" y="308"/>
                        </a:lnTo>
                        <a:lnTo>
                          <a:pt x="250" y="296"/>
                        </a:lnTo>
                        <a:lnTo>
                          <a:pt x="242" y="282"/>
                        </a:lnTo>
                        <a:lnTo>
                          <a:pt x="236" y="266"/>
                        </a:lnTo>
                        <a:lnTo>
                          <a:pt x="230" y="250"/>
                        </a:lnTo>
                        <a:lnTo>
                          <a:pt x="226" y="234"/>
                        </a:lnTo>
                        <a:lnTo>
                          <a:pt x="224" y="216"/>
                        </a:lnTo>
                        <a:lnTo>
                          <a:pt x="224" y="2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nvGrpSpPr>
                <p:cNvPr id="41" name="그룹 49">
                  <a:extLst>
                    <a:ext uri="{FF2B5EF4-FFF2-40B4-BE49-F238E27FC236}">
                      <a16:creationId xmlns:a16="http://schemas.microsoft.com/office/drawing/2014/main" id="{CCE65B18-B101-48D7-9503-382A87C206EB}"/>
                    </a:ext>
                  </a:extLst>
                </p:cNvPr>
                <p:cNvGrpSpPr/>
                <p:nvPr/>
              </p:nvGrpSpPr>
              <p:grpSpPr>
                <a:xfrm>
                  <a:off x="5204466" y="3214029"/>
                  <a:ext cx="329487" cy="303572"/>
                  <a:chOff x="-2473325" y="1273175"/>
                  <a:chExt cx="1130300" cy="1041400"/>
                </a:xfrm>
                <a:solidFill>
                  <a:schemeClr val="bg1"/>
                </a:solidFill>
              </p:grpSpPr>
              <p:sp>
                <p:nvSpPr>
                  <p:cNvPr id="43" name="Freeform 9">
                    <a:extLst>
                      <a:ext uri="{FF2B5EF4-FFF2-40B4-BE49-F238E27FC236}">
                        <a16:creationId xmlns:a16="http://schemas.microsoft.com/office/drawing/2014/main" id="{C0632DE5-5E02-4A81-8558-C9AD92EC69AB}"/>
                      </a:ext>
                    </a:extLst>
                  </p:cNvPr>
                  <p:cNvSpPr>
                    <a:spLocks noEditPoints="1"/>
                  </p:cNvSpPr>
                  <p:nvPr/>
                </p:nvSpPr>
                <p:spPr bwMode="auto">
                  <a:xfrm>
                    <a:off x="-2473325" y="1273175"/>
                    <a:ext cx="1130300" cy="1041400"/>
                  </a:xfrm>
                  <a:custGeom>
                    <a:avLst/>
                    <a:gdLst>
                      <a:gd name="T0" fmla="*/ 476 w 712"/>
                      <a:gd name="T1" fmla="*/ 582 h 656"/>
                      <a:gd name="T2" fmla="*/ 416 w 712"/>
                      <a:gd name="T3" fmla="*/ 456 h 656"/>
                      <a:gd name="T4" fmla="*/ 546 w 712"/>
                      <a:gd name="T5" fmla="*/ 500 h 656"/>
                      <a:gd name="T6" fmla="*/ 538 w 712"/>
                      <a:gd name="T7" fmla="*/ 580 h 656"/>
                      <a:gd name="T8" fmla="*/ 428 w 712"/>
                      <a:gd name="T9" fmla="*/ 424 h 656"/>
                      <a:gd name="T10" fmla="*/ 670 w 712"/>
                      <a:gd name="T11" fmla="*/ 244 h 656"/>
                      <a:gd name="T12" fmla="*/ 616 w 712"/>
                      <a:gd name="T13" fmla="*/ 328 h 656"/>
                      <a:gd name="T14" fmla="*/ 468 w 712"/>
                      <a:gd name="T15" fmla="*/ 296 h 656"/>
                      <a:gd name="T16" fmla="*/ 610 w 712"/>
                      <a:gd name="T17" fmla="*/ 206 h 656"/>
                      <a:gd name="T18" fmla="*/ 392 w 712"/>
                      <a:gd name="T19" fmla="*/ 436 h 656"/>
                      <a:gd name="T20" fmla="*/ 262 w 712"/>
                      <a:gd name="T21" fmla="*/ 406 h 656"/>
                      <a:gd name="T22" fmla="*/ 258 w 712"/>
                      <a:gd name="T23" fmla="*/ 244 h 656"/>
                      <a:gd name="T24" fmla="*/ 418 w 712"/>
                      <a:gd name="T25" fmla="*/ 270 h 656"/>
                      <a:gd name="T26" fmla="*/ 406 w 712"/>
                      <a:gd name="T27" fmla="*/ 396 h 656"/>
                      <a:gd name="T28" fmla="*/ 376 w 712"/>
                      <a:gd name="T29" fmla="*/ 468 h 656"/>
                      <a:gd name="T30" fmla="*/ 232 w 712"/>
                      <a:gd name="T31" fmla="*/ 590 h 656"/>
                      <a:gd name="T32" fmla="*/ 208 w 712"/>
                      <a:gd name="T33" fmla="*/ 498 h 656"/>
                      <a:gd name="T34" fmla="*/ 314 w 712"/>
                      <a:gd name="T35" fmla="*/ 562 h 656"/>
                      <a:gd name="T36" fmla="*/ 248 w 712"/>
                      <a:gd name="T37" fmla="*/ 602 h 656"/>
                      <a:gd name="T38" fmla="*/ 240 w 712"/>
                      <a:gd name="T39" fmla="*/ 464 h 656"/>
                      <a:gd name="T40" fmla="*/ 304 w 712"/>
                      <a:gd name="T41" fmla="*/ 152 h 656"/>
                      <a:gd name="T42" fmla="*/ 288 w 712"/>
                      <a:gd name="T43" fmla="*/ 178 h 656"/>
                      <a:gd name="T44" fmla="*/ 438 w 712"/>
                      <a:gd name="T45" fmla="*/ 76 h 656"/>
                      <a:gd name="T46" fmla="*/ 412 w 712"/>
                      <a:gd name="T47" fmla="*/ 172 h 656"/>
                      <a:gd name="T48" fmla="*/ 346 w 712"/>
                      <a:gd name="T49" fmla="*/ 94 h 656"/>
                      <a:gd name="T50" fmla="*/ 418 w 712"/>
                      <a:gd name="T51" fmla="*/ 54 h 656"/>
                      <a:gd name="T52" fmla="*/ 452 w 712"/>
                      <a:gd name="T53" fmla="*/ 198 h 656"/>
                      <a:gd name="T54" fmla="*/ 42 w 712"/>
                      <a:gd name="T55" fmla="*/ 414 h 656"/>
                      <a:gd name="T56" fmla="*/ 150 w 712"/>
                      <a:gd name="T57" fmla="*/ 298 h 656"/>
                      <a:gd name="T58" fmla="*/ 180 w 712"/>
                      <a:gd name="T59" fmla="*/ 468 h 656"/>
                      <a:gd name="T60" fmla="*/ 48 w 712"/>
                      <a:gd name="T61" fmla="*/ 436 h 656"/>
                      <a:gd name="T62" fmla="*/ 226 w 712"/>
                      <a:gd name="T63" fmla="*/ 258 h 656"/>
                      <a:gd name="T64" fmla="*/ 126 w 712"/>
                      <a:gd name="T65" fmla="*/ 76 h 656"/>
                      <a:gd name="T66" fmla="*/ 232 w 712"/>
                      <a:gd name="T67" fmla="*/ 100 h 656"/>
                      <a:gd name="T68" fmla="*/ 200 w 712"/>
                      <a:gd name="T69" fmla="*/ 236 h 656"/>
                      <a:gd name="T70" fmla="*/ 114 w 712"/>
                      <a:gd name="T71" fmla="*/ 118 h 656"/>
                      <a:gd name="T72" fmla="*/ 710 w 712"/>
                      <a:gd name="T73" fmla="*/ 232 h 656"/>
                      <a:gd name="T74" fmla="*/ 638 w 712"/>
                      <a:gd name="T75" fmla="*/ 176 h 656"/>
                      <a:gd name="T76" fmla="*/ 486 w 712"/>
                      <a:gd name="T77" fmla="*/ 104 h 656"/>
                      <a:gd name="T78" fmla="*/ 434 w 712"/>
                      <a:gd name="T79" fmla="*/ 2 h 656"/>
                      <a:gd name="T80" fmla="*/ 350 w 712"/>
                      <a:gd name="T81" fmla="*/ 38 h 656"/>
                      <a:gd name="T82" fmla="*/ 206 w 712"/>
                      <a:gd name="T83" fmla="*/ 50 h 656"/>
                      <a:gd name="T84" fmla="*/ 106 w 712"/>
                      <a:gd name="T85" fmla="*/ 36 h 656"/>
                      <a:gd name="T86" fmla="*/ 78 w 712"/>
                      <a:gd name="T87" fmla="*/ 88 h 656"/>
                      <a:gd name="T88" fmla="*/ 134 w 712"/>
                      <a:gd name="T89" fmla="*/ 272 h 656"/>
                      <a:gd name="T90" fmla="*/ 0 w 712"/>
                      <a:gd name="T91" fmla="*/ 412 h 656"/>
                      <a:gd name="T92" fmla="*/ 14 w 712"/>
                      <a:gd name="T93" fmla="*/ 460 h 656"/>
                      <a:gd name="T94" fmla="*/ 178 w 712"/>
                      <a:gd name="T95" fmla="*/ 500 h 656"/>
                      <a:gd name="T96" fmla="*/ 206 w 712"/>
                      <a:gd name="T97" fmla="*/ 636 h 656"/>
                      <a:gd name="T98" fmla="*/ 278 w 712"/>
                      <a:gd name="T99" fmla="*/ 646 h 656"/>
                      <a:gd name="T100" fmla="*/ 398 w 712"/>
                      <a:gd name="T101" fmla="*/ 572 h 656"/>
                      <a:gd name="T102" fmla="*/ 550 w 712"/>
                      <a:gd name="T103" fmla="*/ 624 h 656"/>
                      <a:gd name="T104" fmla="*/ 584 w 712"/>
                      <a:gd name="T105" fmla="*/ 584 h 656"/>
                      <a:gd name="T106" fmla="*/ 538 w 712"/>
                      <a:gd name="T107" fmla="*/ 408 h 656"/>
                      <a:gd name="T108" fmla="*/ 706 w 712"/>
                      <a:gd name="T109" fmla="*/ 272 h 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12" h="656">
                        <a:moveTo>
                          <a:pt x="538" y="580"/>
                        </a:moveTo>
                        <a:lnTo>
                          <a:pt x="538" y="580"/>
                        </a:lnTo>
                        <a:lnTo>
                          <a:pt x="532" y="584"/>
                        </a:lnTo>
                        <a:lnTo>
                          <a:pt x="526" y="586"/>
                        </a:lnTo>
                        <a:lnTo>
                          <a:pt x="512" y="588"/>
                        </a:lnTo>
                        <a:lnTo>
                          <a:pt x="496" y="588"/>
                        </a:lnTo>
                        <a:lnTo>
                          <a:pt x="476" y="582"/>
                        </a:lnTo>
                        <a:lnTo>
                          <a:pt x="456" y="572"/>
                        </a:lnTo>
                        <a:lnTo>
                          <a:pt x="432" y="560"/>
                        </a:lnTo>
                        <a:lnTo>
                          <a:pt x="408" y="544"/>
                        </a:lnTo>
                        <a:lnTo>
                          <a:pt x="382" y="526"/>
                        </a:lnTo>
                        <a:lnTo>
                          <a:pt x="382" y="526"/>
                        </a:lnTo>
                        <a:lnTo>
                          <a:pt x="398" y="492"/>
                        </a:lnTo>
                        <a:lnTo>
                          <a:pt x="416" y="456"/>
                        </a:lnTo>
                        <a:lnTo>
                          <a:pt x="416" y="456"/>
                        </a:lnTo>
                        <a:lnTo>
                          <a:pt x="468" y="438"/>
                        </a:lnTo>
                        <a:lnTo>
                          <a:pt x="516" y="418"/>
                        </a:lnTo>
                        <a:lnTo>
                          <a:pt x="516" y="418"/>
                        </a:lnTo>
                        <a:lnTo>
                          <a:pt x="530" y="448"/>
                        </a:lnTo>
                        <a:lnTo>
                          <a:pt x="540" y="474"/>
                        </a:lnTo>
                        <a:lnTo>
                          <a:pt x="546" y="500"/>
                        </a:lnTo>
                        <a:lnTo>
                          <a:pt x="550" y="522"/>
                        </a:lnTo>
                        <a:lnTo>
                          <a:pt x="552" y="542"/>
                        </a:lnTo>
                        <a:lnTo>
                          <a:pt x="550" y="558"/>
                        </a:lnTo>
                        <a:lnTo>
                          <a:pt x="546" y="572"/>
                        </a:lnTo>
                        <a:lnTo>
                          <a:pt x="542" y="576"/>
                        </a:lnTo>
                        <a:lnTo>
                          <a:pt x="538" y="580"/>
                        </a:lnTo>
                        <a:lnTo>
                          <a:pt x="538" y="580"/>
                        </a:lnTo>
                        <a:close/>
                        <a:moveTo>
                          <a:pt x="460" y="324"/>
                        </a:moveTo>
                        <a:lnTo>
                          <a:pt x="460" y="324"/>
                        </a:lnTo>
                        <a:lnTo>
                          <a:pt x="484" y="360"/>
                        </a:lnTo>
                        <a:lnTo>
                          <a:pt x="504" y="394"/>
                        </a:lnTo>
                        <a:lnTo>
                          <a:pt x="504" y="394"/>
                        </a:lnTo>
                        <a:lnTo>
                          <a:pt x="468" y="410"/>
                        </a:lnTo>
                        <a:lnTo>
                          <a:pt x="428" y="424"/>
                        </a:lnTo>
                        <a:lnTo>
                          <a:pt x="428" y="424"/>
                        </a:lnTo>
                        <a:lnTo>
                          <a:pt x="450" y="364"/>
                        </a:lnTo>
                        <a:lnTo>
                          <a:pt x="450" y="364"/>
                        </a:lnTo>
                        <a:lnTo>
                          <a:pt x="460" y="324"/>
                        </a:lnTo>
                        <a:lnTo>
                          <a:pt x="460" y="324"/>
                        </a:lnTo>
                        <a:close/>
                        <a:moveTo>
                          <a:pt x="670" y="244"/>
                        </a:moveTo>
                        <a:lnTo>
                          <a:pt x="670" y="244"/>
                        </a:lnTo>
                        <a:lnTo>
                          <a:pt x="670" y="250"/>
                        </a:lnTo>
                        <a:lnTo>
                          <a:pt x="670" y="258"/>
                        </a:lnTo>
                        <a:lnTo>
                          <a:pt x="668" y="266"/>
                        </a:lnTo>
                        <a:lnTo>
                          <a:pt x="664" y="274"/>
                        </a:lnTo>
                        <a:lnTo>
                          <a:pt x="654" y="292"/>
                        </a:lnTo>
                        <a:lnTo>
                          <a:pt x="638" y="310"/>
                        </a:lnTo>
                        <a:lnTo>
                          <a:pt x="616" y="328"/>
                        </a:lnTo>
                        <a:lnTo>
                          <a:pt x="590" y="348"/>
                        </a:lnTo>
                        <a:lnTo>
                          <a:pt x="560" y="366"/>
                        </a:lnTo>
                        <a:lnTo>
                          <a:pt x="524" y="384"/>
                        </a:lnTo>
                        <a:lnTo>
                          <a:pt x="524" y="384"/>
                        </a:lnTo>
                        <a:lnTo>
                          <a:pt x="498" y="340"/>
                        </a:lnTo>
                        <a:lnTo>
                          <a:pt x="468" y="296"/>
                        </a:lnTo>
                        <a:lnTo>
                          <a:pt x="468" y="296"/>
                        </a:lnTo>
                        <a:lnTo>
                          <a:pt x="478" y="244"/>
                        </a:lnTo>
                        <a:lnTo>
                          <a:pt x="484" y="196"/>
                        </a:lnTo>
                        <a:lnTo>
                          <a:pt x="484" y="196"/>
                        </a:lnTo>
                        <a:lnTo>
                          <a:pt x="520" y="194"/>
                        </a:lnTo>
                        <a:lnTo>
                          <a:pt x="554" y="196"/>
                        </a:lnTo>
                        <a:lnTo>
                          <a:pt x="584" y="200"/>
                        </a:lnTo>
                        <a:lnTo>
                          <a:pt x="610" y="206"/>
                        </a:lnTo>
                        <a:lnTo>
                          <a:pt x="632" y="212"/>
                        </a:lnTo>
                        <a:lnTo>
                          <a:pt x="650" y="222"/>
                        </a:lnTo>
                        <a:lnTo>
                          <a:pt x="662" y="232"/>
                        </a:lnTo>
                        <a:lnTo>
                          <a:pt x="666" y="238"/>
                        </a:lnTo>
                        <a:lnTo>
                          <a:pt x="670" y="244"/>
                        </a:lnTo>
                        <a:lnTo>
                          <a:pt x="670" y="244"/>
                        </a:lnTo>
                        <a:close/>
                        <a:moveTo>
                          <a:pt x="392" y="436"/>
                        </a:moveTo>
                        <a:lnTo>
                          <a:pt x="392" y="436"/>
                        </a:lnTo>
                        <a:lnTo>
                          <a:pt x="348" y="446"/>
                        </a:lnTo>
                        <a:lnTo>
                          <a:pt x="306" y="456"/>
                        </a:lnTo>
                        <a:lnTo>
                          <a:pt x="306" y="456"/>
                        </a:lnTo>
                        <a:lnTo>
                          <a:pt x="284" y="432"/>
                        </a:lnTo>
                        <a:lnTo>
                          <a:pt x="262" y="406"/>
                        </a:lnTo>
                        <a:lnTo>
                          <a:pt x="262" y="406"/>
                        </a:lnTo>
                        <a:lnTo>
                          <a:pt x="224" y="356"/>
                        </a:lnTo>
                        <a:lnTo>
                          <a:pt x="224" y="356"/>
                        </a:lnTo>
                        <a:lnTo>
                          <a:pt x="230" y="328"/>
                        </a:lnTo>
                        <a:lnTo>
                          <a:pt x="238" y="298"/>
                        </a:lnTo>
                        <a:lnTo>
                          <a:pt x="238" y="298"/>
                        </a:lnTo>
                        <a:lnTo>
                          <a:pt x="258" y="244"/>
                        </a:lnTo>
                        <a:lnTo>
                          <a:pt x="258" y="244"/>
                        </a:lnTo>
                        <a:lnTo>
                          <a:pt x="288" y="234"/>
                        </a:lnTo>
                        <a:lnTo>
                          <a:pt x="318" y="224"/>
                        </a:lnTo>
                        <a:lnTo>
                          <a:pt x="318" y="224"/>
                        </a:lnTo>
                        <a:lnTo>
                          <a:pt x="368" y="212"/>
                        </a:lnTo>
                        <a:lnTo>
                          <a:pt x="368" y="212"/>
                        </a:lnTo>
                        <a:lnTo>
                          <a:pt x="394" y="240"/>
                        </a:lnTo>
                        <a:lnTo>
                          <a:pt x="418" y="270"/>
                        </a:lnTo>
                        <a:lnTo>
                          <a:pt x="418" y="270"/>
                        </a:lnTo>
                        <a:lnTo>
                          <a:pt x="438" y="292"/>
                        </a:lnTo>
                        <a:lnTo>
                          <a:pt x="438" y="292"/>
                        </a:lnTo>
                        <a:lnTo>
                          <a:pt x="430" y="324"/>
                        </a:lnTo>
                        <a:lnTo>
                          <a:pt x="420" y="356"/>
                        </a:lnTo>
                        <a:lnTo>
                          <a:pt x="420" y="356"/>
                        </a:lnTo>
                        <a:lnTo>
                          <a:pt x="406" y="396"/>
                        </a:lnTo>
                        <a:lnTo>
                          <a:pt x="392" y="436"/>
                        </a:lnTo>
                        <a:lnTo>
                          <a:pt x="392" y="436"/>
                        </a:lnTo>
                        <a:close/>
                        <a:moveTo>
                          <a:pt x="356" y="504"/>
                        </a:moveTo>
                        <a:lnTo>
                          <a:pt x="356" y="504"/>
                        </a:lnTo>
                        <a:lnTo>
                          <a:pt x="330" y="480"/>
                        </a:lnTo>
                        <a:lnTo>
                          <a:pt x="330" y="480"/>
                        </a:lnTo>
                        <a:lnTo>
                          <a:pt x="376" y="468"/>
                        </a:lnTo>
                        <a:lnTo>
                          <a:pt x="376" y="468"/>
                        </a:lnTo>
                        <a:lnTo>
                          <a:pt x="356" y="504"/>
                        </a:lnTo>
                        <a:lnTo>
                          <a:pt x="356" y="504"/>
                        </a:lnTo>
                        <a:close/>
                        <a:moveTo>
                          <a:pt x="248" y="602"/>
                        </a:moveTo>
                        <a:lnTo>
                          <a:pt x="248" y="602"/>
                        </a:lnTo>
                        <a:lnTo>
                          <a:pt x="240" y="598"/>
                        </a:lnTo>
                        <a:lnTo>
                          <a:pt x="232" y="590"/>
                        </a:lnTo>
                        <a:lnTo>
                          <a:pt x="226" y="580"/>
                        </a:lnTo>
                        <a:lnTo>
                          <a:pt x="220" y="568"/>
                        </a:lnTo>
                        <a:lnTo>
                          <a:pt x="216" y="554"/>
                        </a:lnTo>
                        <a:lnTo>
                          <a:pt x="212" y="538"/>
                        </a:lnTo>
                        <a:lnTo>
                          <a:pt x="210" y="518"/>
                        </a:lnTo>
                        <a:lnTo>
                          <a:pt x="208" y="498"/>
                        </a:lnTo>
                        <a:lnTo>
                          <a:pt x="208" y="498"/>
                        </a:lnTo>
                        <a:lnTo>
                          <a:pt x="252" y="494"/>
                        </a:lnTo>
                        <a:lnTo>
                          <a:pt x="296" y="486"/>
                        </a:lnTo>
                        <a:lnTo>
                          <a:pt x="296" y="486"/>
                        </a:lnTo>
                        <a:lnTo>
                          <a:pt x="340" y="528"/>
                        </a:lnTo>
                        <a:lnTo>
                          <a:pt x="340" y="528"/>
                        </a:lnTo>
                        <a:lnTo>
                          <a:pt x="328" y="546"/>
                        </a:lnTo>
                        <a:lnTo>
                          <a:pt x="314" y="562"/>
                        </a:lnTo>
                        <a:lnTo>
                          <a:pt x="302" y="576"/>
                        </a:lnTo>
                        <a:lnTo>
                          <a:pt x="290" y="588"/>
                        </a:lnTo>
                        <a:lnTo>
                          <a:pt x="278" y="596"/>
                        </a:lnTo>
                        <a:lnTo>
                          <a:pt x="266" y="600"/>
                        </a:lnTo>
                        <a:lnTo>
                          <a:pt x="256" y="602"/>
                        </a:lnTo>
                        <a:lnTo>
                          <a:pt x="248" y="602"/>
                        </a:lnTo>
                        <a:lnTo>
                          <a:pt x="248" y="602"/>
                        </a:lnTo>
                        <a:close/>
                        <a:moveTo>
                          <a:pt x="216" y="396"/>
                        </a:moveTo>
                        <a:lnTo>
                          <a:pt x="216" y="396"/>
                        </a:lnTo>
                        <a:lnTo>
                          <a:pt x="230" y="412"/>
                        </a:lnTo>
                        <a:lnTo>
                          <a:pt x="230" y="412"/>
                        </a:lnTo>
                        <a:lnTo>
                          <a:pt x="272" y="460"/>
                        </a:lnTo>
                        <a:lnTo>
                          <a:pt x="272" y="460"/>
                        </a:lnTo>
                        <a:lnTo>
                          <a:pt x="240" y="464"/>
                        </a:lnTo>
                        <a:lnTo>
                          <a:pt x="208" y="468"/>
                        </a:lnTo>
                        <a:lnTo>
                          <a:pt x="208" y="468"/>
                        </a:lnTo>
                        <a:lnTo>
                          <a:pt x="212" y="432"/>
                        </a:lnTo>
                        <a:lnTo>
                          <a:pt x="216" y="396"/>
                        </a:lnTo>
                        <a:lnTo>
                          <a:pt x="216" y="396"/>
                        </a:lnTo>
                        <a:close/>
                        <a:moveTo>
                          <a:pt x="304" y="152"/>
                        </a:moveTo>
                        <a:lnTo>
                          <a:pt x="304" y="152"/>
                        </a:lnTo>
                        <a:lnTo>
                          <a:pt x="342" y="186"/>
                        </a:lnTo>
                        <a:lnTo>
                          <a:pt x="342" y="186"/>
                        </a:lnTo>
                        <a:lnTo>
                          <a:pt x="314" y="194"/>
                        </a:lnTo>
                        <a:lnTo>
                          <a:pt x="314" y="194"/>
                        </a:lnTo>
                        <a:lnTo>
                          <a:pt x="274" y="206"/>
                        </a:lnTo>
                        <a:lnTo>
                          <a:pt x="274" y="206"/>
                        </a:lnTo>
                        <a:lnTo>
                          <a:pt x="288" y="178"/>
                        </a:lnTo>
                        <a:lnTo>
                          <a:pt x="304" y="152"/>
                        </a:lnTo>
                        <a:lnTo>
                          <a:pt x="304" y="152"/>
                        </a:lnTo>
                        <a:close/>
                        <a:moveTo>
                          <a:pt x="418" y="54"/>
                        </a:moveTo>
                        <a:lnTo>
                          <a:pt x="418" y="54"/>
                        </a:lnTo>
                        <a:lnTo>
                          <a:pt x="426" y="58"/>
                        </a:lnTo>
                        <a:lnTo>
                          <a:pt x="432" y="66"/>
                        </a:lnTo>
                        <a:lnTo>
                          <a:pt x="438" y="76"/>
                        </a:lnTo>
                        <a:lnTo>
                          <a:pt x="444" y="90"/>
                        </a:lnTo>
                        <a:lnTo>
                          <a:pt x="448" y="106"/>
                        </a:lnTo>
                        <a:lnTo>
                          <a:pt x="450" y="124"/>
                        </a:lnTo>
                        <a:lnTo>
                          <a:pt x="452" y="144"/>
                        </a:lnTo>
                        <a:lnTo>
                          <a:pt x="452" y="166"/>
                        </a:lnTo>
                        <a:lnTo>
                          <a:pt x="452" y="166"/>
                        </a:lnTo>
                        <a:lnTo>
                          <a:pt x="412" y="172"/>
                        </a:lnTo>
                        <a:lnTo>
                          <a:pt x="370" y="180"/>
                        </a:lnTo>
                        <a:lnTo>
                          <a:pt x="370" y="180"/>
                        </a:lnTo>
                        <a:lnTo>
                          <a:pt x="344" y="154"/>
                        </a:lnTo>
                        <a:lnTo>
                          <a:pt x="318" y="130"/>
                        </a:lnTo>
                        <a:lnTo>
                          <a:pt x="318" y="130"/>
                        </a:lnTo>
                        <a:lnTo>
                          <a:pt x="332" y="110"/>
                        </a:lnTo>
                        <a:lnTo>
                          <a:pt x="346" y="94"/>
                        </a:lnTo>
                        <a:lnTo>
                          <a:pt x="360" y="80"/>
                        </a:lnTo>
                        <a:lnTo>
                          <a:pt x="372" y="70"/>
                        </a:lnTo>
                        <a:lnTo>
                          <a:pt x="386" y="60"/>
                        </a:lnTo>
                        <a:lnTo>
                          <a:pt x="396" y="56"/>
                        </a:lnTo>
                        <a:lnTo>
                          <a:pt x="408" y="54"/>
                        </a:lnTo>
                        <a:lnTo>
                          <a:pt x="418" y="54"/>
                        </a:lnTo>
                        <a:lnTo>
                          <a:pt x="418" y="54"/>
                        </a:lnTo>
                        <a:close/>
                        <a:moveTo>
                          <a:pt x="444" y="264"/>
                        </a:moveTo>
                        <a:lnTo>
                          <a:pt x="444" y="264"/>
                        </a:lnTo>
                        <a:lnTo>
                          <a:pt x="426" y="244"/>
                        </a:lnTo>
                        <a:lnTo>
                          <a:pt x="426" y="244"/>
                        </a:lnTo>
                        <a:lnTo>
                          <a:pt x="396" y="206"/>
                        </a:lnTo>
                        <a:lnTo>
                          <a:pt x="396" y="206"/>
                        </a:lnTo>
                        <a:lnTo>
                          <a:pt x="452" y="198"/>
                        </a:lnTo>
                        <a:lnTo>
                          <a:pt x="452" y="198"/>
                        </a:lnTo>
                        <a:lnTo>
                          <a:pt x="448" y="230"/>
                        </a:lnTo>
                        <a:lnTo>
                          <a:pt x="444" y="264"/>
                        </a:lnTo>
                        <a:lnTo>
                          <a:pt x="444" y="264"/>
                        </a:lnTo>
                        <a:close/>
                        <a:moveTo>
                          <a:pt x="44" y="428"/>
                        </a:moveTo>
                        <a:lnTo>
                          <a:pt x="44" y="428"/>
                        </a:lnTo>
                        <a:lnTo>
                          <a:pt x="42" y="414"/>
                        </a:lnTo>
                        <a:lnTo>
                          <a:pt x="46" y="400"/>
                        </a:lnTo>
                        <a:lnTo>
                          <a:pt x="54" y="386"/>
                        </a:lnTo>
                        <a:lnTo>
                          <a:pt x="66" y="370"/>
                        </a:lnTo>
                        <a:lnTo>
                          <a:pt x="80" y="352"/>
                        </a:lnTo>
                        <a:lnTo>
                          <a:pt x="100" y="334"/>
                        </a:lnTo>
                        <a:lnTo>
                          <a:pt x="124" y="316"/>
                        </a:lnTo>
                        <a:lnTo>
                          <a:pt x="150" y="298"/>
                        </a:lnTo>
                        <a:lnTo>
                          <a:pt x="150" y="298"/>
                        </a:lnTo>
                        <a:lnTo>
                          <a:pt x="170" y="334"/>
                        </a:lnTo>
                        <a:lnTo>
                          <a:pt x="194" y="368"/>
                        </a:lnTo>
                        <a:lnTo>
                          <a:pt x="194" y="368"/>
                        </a:lnTo>
                        <a:lnTo>
                          <a:pt x="186" y="420"/>
                        </a:lnTo>
                        <a:lnTo>
                          <a:pt x="180" y="468"/>
                        </a:lnTo>
                        <a:lnTo>
                          <a:pt x="180" y="468"/>
                        </a:lnTo>
                        <a:lnTo>
                          <a:pt x="152" y="468"/>
                        </a:lnTo>
                        <a:lnTo>
                          <a:pt x="128" y="466"/>
                        </a:lnTo>
                        <a:lnTo>
                          <a:pt x="106" y="462"/>
                        </a:lnTo>
                        <a:lnTo>
                          <a:pt x="86" y="458"/>
                        </a:lnTo>
                        <a:lnTo>
                          <a:pt x="70" y="452"/>
                        </a:lnTo>
                        <a:lnTo>
                          <a:pt x="58" y="446"/>
                        </a:lnTo>
                        <a:lnTo>
                          <a:pt x="48" y="436"/>
                        </a:lnTo>
                        <a:lnTo>
                          <a:pt x="44" y="428"/>
                        </a:lnTo>
                        <a:lnTo>
                          <a:pt x="44" y="428"/>
                        </a:lnTo>
                        <a:close/>
                        <a:moveTo>
                          <a:pt x="204" y="328"/>
                        </a:moveTo>
                        <a:lnTo>
                          <a:pt x="204" y="328"/>
                        </a:lnTo>
                        <a:lnTo>
                          <a:pt x="176" y="282"/>
                        </a:lnTo>
                        <a:lnTo>
                          <a:pt x="176" y="282"/>
                        </a:lnTo>
                        <a:lnTo>
                          <a:pt x="226" y="258"/>
                        </a:lnTo>
                        <a:lnTo>
                          <a:pt x="226" y="258"/>
                        </a:lnTo>
                        <a:lnTo>
                          <a:pt x="214" y="292"/>
                        </a:lnTo>
                        <a:lnTo>
                          <a:pt x="214" y="292"/>
                        </a:lnTo>
                        <a:lnTo>
                          <a:pt x="204" y="328"/>
                        </a:lnTo>
                        <a:lnTo>
                          <a:pt x="204" y="328"/>
                        </a:lnTo>
                        <a:close/>
                        <a:moveTo>
                          <a:pt x="126" y="76"/>
                        </a:moveTo>
                        <a:lnTo>
                          <a:pt x="126" y="76"/>
                        </a:lnTo>
                        <a:lnTo>
                          <a:pt x="132" y="72"/>
                        </a:lnTo>
                        <a:lnTo>
                          <a:pt x="138" y="70"/>
                        </a:lnTo>
                        <a:lnTo>
                          <a:pt x="150" y="68"/>
                        </a:lnTo>
                        <a:lnTo>
                          <a:pt x="168" y="70"/>
                        </a:lnTo>
                        <a:lnTo>
                          <a:pt x="186" y="76"/>
                        </a:lnTo>
                        <a:lnTo>
                          <a:pt x="208" y="86"/>
                        </a:lnTo>
                        <a:lnTo>
                          <a:pt x="232" y="100"/>
                        </a:lnTo>
                        <a:lnTo>
                          <a:pt x="256" y="114"/>
                        </a:lnTo>
                        <a:lnTo>
                          <a:pt x="282" y="134"/>
                        </a:lnTo>
                        <a:lnTo>
                          <a:pt x="282" y="134"/>
                        </a:lnTo>
                        <a:lnTo>
                          <a:pt x="260" y="174"/>
                        </a:lnTo>
                        <a:lnTo>
                          <a:pt x="240" y="218"/>
                        </a:lnTo>
                        <a:lnTo>
                          <a:pt x="240" y="218"/>
                        </a:lnTo>
                        <a:lnTo>
                          <a:pt x="200" y="236"/>
                        </a:lnTo>
                        <a:lnTo>
                          <a:pt x="162" y="256"/>
                        </a:lnTo>
                        <a:lnTo>
                          <a:pt x="162" y="256"/>
                        </a:lnTo>
                        <a:lnTo>
                          <a:pt x="146" y="224"/>
                        </a:lnTo>
                        <a:lnTo>
                          <a:pt x="134" y="194"/>
                        </a:lnTo>
                        <a:lnTo>
                          <a:pt x="124" y="166"/>
                        </a:lnTo>
                        <a:lnTo>
                          <a:pt x="118" y="140"/>
                        </a:lnTo>
                        <a:lnTo>
                          <a:pt x="114" y="118"/>
                        </a:lnTo>
                        <a:lnTo>
                          <a:pt x="114" y="100"/>
                        </a:lnTo>
                        <a:lnTo>
                          <a:pt x="118" y="86"/>
                        </a:lnTo>
                        <a:lnTo>
                          <a:pt x="122" y="80"/>
                        </a:lnTo>
                        <a:lnTo>
                          <a:pt x="126" y="76"/>
                        </a:lnTo>
                        <a:lnTo>
                          <a:pt x="126" y="76"/>
                        </a:lnTo>
                        <a:close/>
                        <a:moveTo>
                          <a:pt x="710" y="232"/>
                        </a:moveTo>
                        <a:lnTo>
                          <a:pt x="710" y="232"/>
                        </a:lnTo>
                        <a:lnTo>
                          <a:pt x="708" y="222"/>
                        </a:lnTo>
                        <a:lnTo>
                          <a:pt x="702" y="214"/>
                        </a:lnTo>
                        <a:lnTo>
                          <a:pt x="696" y="206"/>
                        </a:lnTo>
                        <a:lnTo>
                          <a:pt x="686" y="200"/>
                        </a:lnTo>
                        <a:lnTo>
                          <a:pt x="676" y="192"/>
                        </a:lnTo>
                        <a:lnTo>
                          <a:pt x="666" y="186"/>
                        </a:lnTo>
                        <a:lnTo>
                          <a:pt x="638" y="176"/>
                        </a:lnTo>
                        <a:lnTo>
                          <a:pt x="606" y="168"/>
                        </a:lnTo>
                        <a:lnTo>
                          <a:pt x="570" y="164"/>
                        </a:lnTo>
                        <a:lnTo>
                          <a:pt x="530" y="162"/>
                        </a:lnTo>
                        <a:lnTo>
                          <a:pt x="486" y="162"/>
                        </a:lnTo>
                        <a:lnTo>
                          <a:pt x="486" y="162"/>
                        </a:lnTo>
                        <a:lnTo>
                          <a:pt x="486" y="132"/>
                        </a:lnTo>
                        <a:lnTo>
                          <a:pt x="486" y="104"/>
                        </a:lnTo>
                        <a:lnTo>
                          <a:pt x="482" y="78"/>
                        </a:lnTo>
                        <a:lnTo>
                          <a:pt x="476" y="54"/>
                        </a:lnTo>
                        <a:lnTo>
                          <a:pt x="468" y="36"/>
                        </a:lnTo>
                        <a:lnTo>
                          <a:pt x="458" y="20"/>
                        </a:lnTo>
                        <a:lnTo>
                          <a:pt x="446" y="10"/>
                        </a:lnTo>
                        <a:lnTo>
                          <a:pt x="440" y="6"/>
                        </a:lnTo>
                        <a:lnTo>
                          <a:pt x="434" y="2"/>
                        </a:lnTo>
                        <a:lnTo>
                          <a:pt x="434" y="2"/>
                        </a:lnTo>
                        <a:lnTo>
                          <a:pt x="426" y="0"/>
                        </a:lnTo>
                        <a:lnTo>
                          <a:pt x="418" y="0"/>
                        </a:lnTo>
                        <a:lnTo>
                          <a:pt x="402" y="4"/>
                        </a:lnTo>
                        <a:lnTo>
                          <a:pt x="384" y="10"/>
                        </a:lnTo>
                        <a:lnTo>
                          <a:pt x="368" y="22"/>
                        </a:lnTo>
                        <a:lnTo>
                          <a:pt x="350" y="38"/>
                        </a:lnTo>
                        <a:lnTo>
                          <a:pt x="332" y="58"/>
                        </a:lnTo>
                        <a:lnTo>
                          <a:pt x="314" y="82"/>
                        </a:lnTo>
                        <a:lnTo>
                          <a:pt x="296" y="110"/>
                        </a:lnTo>
                        <a:lnTo>
                          <a:pt x="296" y="110"/>
                        </a:lnTo>
                        <a:lnTo>
                          <a:pt x="264" y="86"/>
                        </a:lnTo>
                        <a:lnTo>
                          <a:pt x="234" y="64"/>
                        </a:lnTo>
                        <a:lnTo>
                          <a:pt x="206" y="50"/>
                        </a:lnTo>
                        <a:lnTo>
                          <a:pt x="180" y="38"/>
                        </a:lnTo>
                        <a:lnTo>
                          <a:pt x="156" y="32"/>
                        </a:lnTo>
                        <a:lnTo>
                          <a:pt x="144" y="30"/>
                        </a:lnTo>
                        <a:lnTo>
                          <a:pt x="134" y="30"/>
                        </a:lnTo>
                        <a:lnTo>
                          <a:pt x="124" y="30"/>
                        </a:lnTo>
                        <a:lnTo>
                          <a:pt x="114" y="32"/>
                        </a:lnTo>
                        <a:lnTo>
                          <a:pt x="106" y="36"/>
                        </a:lnTo>
                        <a:lnTo>
                          <a:pt x="98" y="42"/>
                        </a:lnTo>
                        <a:lnTo>
                          <a:pt x="98" y="42"/>
                        </a:lnTo>
                        <a:lnTo>
                          <a:pt x="92" y="48"/>
                        </a:lnTo>
                        <a:lnTo>
                          <a:pt x="86" y="56"/>
                        </a:lnTo>
                        <a:lnTo>
                          <a:pt x="82" y="66"/>
                        </a:lnTo>
                        <a:lnTo>
                          <a:pt x="80" y="76"/>
                        </a:lnTo>
                        <a:lnTo>
                          <a:pt x="78" y="88"/>
                        </a:lnTo>
                        <a:lnTo>
                          <a:pt x="78" y="100"/>
                        </a:lnTo>
                        <a:lnTo>
                          <a:pt x="80" y="128"/>
                        </a:lnTo>
                        <a:lnTo>
                          <a:pt x="86" y="160"/>
                        </a:lnTo>
                        <a:lnTo>
                          <a:pt x="98" y="196"/>
                        </a:lnTo>
                        <a:lnTo>
                          <a:pt x="114" y="232"/>
                        </a:lnTo>
                        <a:lnTo>
                          <a:pt x="134" y="272"/>
                        </a:lnTo>
                        <a:lnTo>
                          <a:pt x="134" y="272"/>
                        </a:lnTo>
                        <a:lnTo>
                          <a:pt x="100" y="294"/>
                        </a:lnTo>
                        <a:lnTo>
                          <a:pt x="72" y="316"/>
                        </a:lnTo>
                        <a:lnTo>
                          <a:pt x="48" y="338"/>
                        </a:lnTo>
                        <a:lnTo>
                          <a:pt x="28" y="360"/>
                        </a:lnTo>
                        <a:lnTo>
                          <a:pt x="12" y="380"/>
                        </a:lnTo>
                        <a:lnTo>
                          <a:pt x="4" y="402"/>
                        </a:lnTo>
                        <a:lnTo>
                          <a:pt x="0" y="412"/>
                        </a:lnTo>
                        <a:lnTo>
                          <a:pt x="0" y="422"/>
                        </a:lnTo>
                        <a:lnTo>
                          <a:pt x="0" y="430"/>
                        </a:lnTo>
                        <a:lnTo>
                          <a:pt x="2" y="440"/>
                        </a:lnTo>
                        <a:lnTo>
                          <a:pt x="2" y="440"/>
                        </a:lnTo>
                        <a:lnTo>
                          <a:pt x="4" y="448"/>
                        </a:lnTo>
                        <a:lnTo>
                          <a:pt x="8" y="454"/>
                        </a:lnTo>
                        <a:lnTo>
                          <a:pt x="14" y="460"/>
                        </a:lnTo>
                        <a:lnTo>
                          <a:pt x="20" y="468"/>
                        </a:lnTo>
                        <a:lnTo>
                          <a:pt x="38" y="478"/>
                        </a:lnTo>
                        <a:lnTo>
                          <a:pt x="58" y="486"/>
                        </a:lnTo>
                        <a:lnTo>
                          <a:pt x="84" y="492"/>
                        </a:lnTo>
                        <a:lnTo>
                          <a:pt x="112" y="498"/>
                        </a:lnTo>
                        <a:lnTo>
                          <a:pt x="144" y="500"/>
                        </a:lnTo>
                        <a:lnTo>
                          <a:pt x="178" y="500"/>
                        </a:lnTo>
                        <a:lnTo>
                          <a:pt x="178" y="500"/>
                        </a:lnTo>
                        <a:lnTo>
                          <a:pt x="178" y="530"/>
                        </a:lnTo>
                        <a:lnTo>
                          <a:pt x="180" y="558"/>
                        </a:lnTo>
                        <a:lnTo>
                          <a:pt x="184" y="582"/>
                        </a:lnTo>
                        <a:lnTo>
                          <a:pt x="190" y="604"/>
                        </a:lnTo>
                        <a:lnTo>
                          <a:pt x="198" y="622"/>
                        </a:lnTo>
                        <a:lnTo>
                          <a:pt x="206" y="636"/>
                        </a:lnTo>
                        <a:lnTo>
                          <a:pt x="218" y="648"/>
                        </a:lnTo>
                        <a:lnTo>
                          <a:pt x="232" y="654"/>
                        </a:lnTo>
                        <a:lnTo>
                          <a:pt x="232" y="654"/>
                        </a:lnTo>
                        <a:lnTo>
                          <a:pt x="238" y="656"/>
                        </a:lnTo>
                        <a:lnTo>
                          <a:pt x="246" y="656"/>
                        </a:lnTo>
                        <a:lnTo>
                          <a:pt x="262" y="652"/>
                        </a:lnTo>
                        <a:lnTo>
                          <a:pt x="278" y="646"/>
                        </a:lnTo>
                        <a:lnTo>
                          <a:pt x="296" y="634"/>
                        </a:lnTo>
                        <a:lnTo>
                          <a:pt x="314" y="618"/>
                        </a:lnTo>
                        <a:lnTo>
                          <a:pt x="332" y="598"/>
                        </a:lnTo>
                        <a:lnTo>
                          <a:pt x="350" y="576"/>
                        </a:lnTo>
                        <a:lnTo>
                          <a:pt x="368" y="550"/>
                        </a:lnTo>
                        <a:lnTo>
                          <a:pt x="368" y="550"/>
                        </a:lnTo>
                        <a:lnTo>
                          <a:pt x="398" y="572"/>
                        </a:lnTo>
                        <a:lnTo>
                          <a:pt x="428" y="592"/>
                        </a:lnTo>
                        <a:lnTo>
                          <a:pt x="458" y="608"/>
                        </a:lnTo>
                        <a:lnTo>
                          <a:pt x="484" y="618"/>
                        </a:lnTo>
                        <a:lnTo>
                          <a:pt x="508" y="624"/>
                        </a:lnTo>
                        <a:lnTo>
                          <a:pt x="530" y="626"/>
                        </a:lnTo>
                        <a:lnTo>
                          <a:pt x="540" y="626"/>
                        </a:lnTo>
                        <a:lnTo>
                          <a:pt x="550" y="624"/>
                        </a:lnTo>
                        <a:lnTo>
                          <a:pt x="558" y="620"/>
                        </a:lnTo>
                        <a:lnTo>
                          <a:pt x="566" y="614"/>
                        </a:lnTo>
                        <a:lnTo>
                          <a:pt x="566" y="614"/>
                        </a:lnTo>
                        <a:lnTo>
                          <a:pt x="572" y="608"/>
                        </a:lnTo>
                        <a:lnTo>
                          <a:pt x="578" y="602"/>
                        </a:lnTo>
                        <a:lnTo>
                          <a:pt x="580" y="592"/>
                        </a:lnTo>
                        <a:lnTo>
                          <a:pt x="584" y="584"/>
                        </a:lnTo>
                        <a:lnTo>
                          <a:pt x="586" y="562"/>
                        </a:lnTo>
                        <a:lnTo>
                          <a:pt x="584" y="536"/>
                        </a:lnTo>
                        <a:lnTo>
                          <a:pt x="578" y="508"/>
                        </a:lnTo>
                        <a:lnTo>
                          <a:pt x="568" y="476"/>
                        </a:lnTo>
                        <a:lnTo>
                          <a:pt x="554" y="444"/>
                        </a:lnTo>
                        <a:lnTo>
                          <a:pt x="538" y="408"/>
                        </a:lnTo>
                        <a:lnTo>
                          <a:pt x="538" y="408"/>
                        </a:lnTo>
                        <a:lnTo>
                          <a:pt x="580" y="386"/>
                        </a:lnTo>
                        <a:lnTo>
                          <a:pt x="616" y="364"/>
                        </a:lnTo>
                        <a:lnTo>
                          <a:pt x="648" y="342"/>
                        </a:lnTo>
                        <a:lnTo>
                          <a:pt x="674" y="318"/>
                        </a:lnTo>
                        <a:lnTo>
                          <a:pt x="694" y="296"/>
                        </a:lnTo>
                        <a:lnTo>
                          <a:pt x="700" y="284"/>
                        </a:lnTo>
                        <a:lnTo>
                          <a:pt x="706" y="272"/>
                        </a:lnTo>
                        <a:lnTo>
                          <a:pt x="710" y="262"/>
                        </a:lnTo>
                        <a:lnTo>
                          <a:pt x="712" y="252"/>
                        </a:lnTo>
                        <a:lnTo>
                          <a:pt x="712" y="242"/>
                        </a:lnTo>
                        <a:lnTo>
                          <a:pt x="710" y="232"/>
                        </a:lnTo>
                        <a:lnTo>
                          <a:pt x="710" y="2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solidFill>
                        <a:schemeClr val="bg1"/>
                      </a:solidFill>
                    </a:endParaRPr>
                  </a:p>
                </p:txBody>
              </p:sp>
              <p:sp>
                <p:nvSpPr>
                  <p:cNvPr id="44" name="Freeform 10">
                    <a:extLst>
                      <a:ext uri="{FF2B5EF4-FFF2-40B4-BE49-F238E27FC236}">
                        <a16:creationId xmlns:a16="http://schemas.microsoft.com/office/drawing/2014/main" id="{D8550EB3-294E-40E6-A2EC-506442026614}"/>
                      </a:ext>
                    </a:extLst>
                  </p:cNvPr>
                  <p:cNvSpPr>
                    <a:spLocks/>
                  </p:cNvSpPr>
                  <p:nvPr/>
                </p:nvSpPr>
                <p:spPr bwMode="auto">
                  <a:xfrm>
                    <a:off x="-2019300" y="1730375"/>
                    <a:ext cx="152400" cy="152400"/>
                  </a:xfrm>
                  <a:custGeom>
                    <a:avLst/>
                    <a:gdLst>
                      <a:gd name="T0" fmla="*/ 62 w 96"/>
                      <a:gd name="T1" fmla="*/ 2 h 96"/>
                      <a:gd name="T2" fmla="*/ 62 w 96"/>
                      <a:gd name="T3" fmla="*/ 2 h 96"/>
                      <a:gd name="T4" fmla="*/ 52 w 96"/>
                      <a:gd name="T5" fmla="*/ 0 h 96"/>
                      <a:gd name="T6" fmla="*/ 44 w 96"/>
                      <a:gd name="T7" fmla="*/ 0 h 96"/>
                      <a:gd name="T8" fmla="*/ 34 w 96"/>
                      <a:gd name="T9" fmla="*/ 2 h 96"/>
                      <a:gd name="T10" fmla="*/ 26 w 96"/>
                      <a:gd name="T11" fmla="*/ 6 h 96"/>
                      <a:gd name="T12" fmla="*/ 18 w 96"/>
                      <a:gd name="T13" fmla="*/ 10 h 96"/>
                      <a:gd name="T14" fmla="*/ 12 w 96"/>
                      <a:gd name="T15" fmla="*/ 16 h 96"/>
                      <a:gd name="T16" fmla="*/ 6 w 96"/>
                      <a:gd name="T17" fmla="*/ 24 h 96"/>
                      <a:gd name="T18" fmla="*/ 2 w 96"/>
                      <a:gd name="T19" fmla="*/ 34 h 96"/>
                      <a:gd name="T20" fmla="*/ 2 w 96"/>
                      <a:gd name="T21" fmla="*/ 34 h 96"/>
                      <a:gd name="T22" fmla="*/ 0 w 96"/>
                      <a:gd name="T23" fmla="*/ 42 h 96"/>
                      <a:gd name="T24" fmla="*/ 0 w 96"/>
                      <a:gd name="T25" fmla="*/ 52 h 96"/>
                      <a:gd name="T26" fmla="*/ 2 w 96"/>
                      <a:gd name="T27" fmla="*/ 62 h 96"/>
                      <a:gd name="T28" fmla="*/ 6 w 96"/>
                      <a:gd name="T29" fmla="*/ 70 h 96"/>
                      <a:gd name="T30" fmla="*/ 10 w 96"/>
                      <a:gd name="T31" fmla="*/ 78 h 96"/>
                      <a:gd name="T32" fmla="*/ 18 w 96"/>
                      <a:gd name="T33" fmla="*/ 84 h 96"/>
                      <a:gd name="T34" fmla="*/ 24 w 96"/>
                      <a:gd name="T35" fmla="*/ 90 h 96"/>
                      <a:gd name="T36" fmla="*/ 34 w 96"/>
                      <a:gd name="T37" fmla="*/ 94 h 96"/>
                      <a:gd name="T38" fmla="*/ 34 w 96"/>
                      <a:gd name="T39" fmla="*/ 94 h 96"/>
                      <a:gd name="T40" fmla="*/ 44 w 96"/>
                      <a:gd name="T41" fmla="*/ 96 h 96"/>
                      <a:gd name="T42" fmla="*/ 52 w 96"/>
                      <a:gd name="T43" fmla="*/ 96 h 96"/>
                      <a:gd name="T44" fmla="*/ 62 w 96"/>
                      <a:gd name="T45" fmla="*/ 94 h 96"/>
                      <a:gd name="T46" fmla="*/ 70 w 96"/>
                      <a:gd name="T47" fmla="*/ 90 h 96"/>
                      <a:gd name="T48" fmla="*/ 78 w 96"/>
                      <a:gd name="T49" fmla="*/ 84 h 96"/>
                      <a:gd name="T50" fmla="*/ 84 w 96"/>
                      <a:gd name="T51" fmla="*/ 78 h 96"/>
                      <a:gd name="T52" fmla="*/ 90 w 96"/>
                      <a:gd name="T53" fmla="*/ 70 h 96"/>
                      <a:gd name="T54" fmla="*/ 94 w 96"/>
                      <a:gd name="T55" fmla="*/ 62 h 96"/>
                      <a:gd name="T56" fmla="*/ 94 w 96"/>
                      <a:gd name="T57" fmla="*/ 62 h 96"/>
                      <a:gd name="T58" fmla="*/ 96 w 96"/>
                      <a:gd name="T59" fmla="*/ 52 h 96"/>
                      <a:gd name="T60" fmla="*/ 96 w 96"/>
                      <a:gd name="T61" fmla="*/ 42 h 96"/>
                      <a:gd name="T62" fmla="*/ 94 w 96"/>
                      <a:gd name="T63" fmla="*/ 34 h 96"/>
                      <a:gd name="T64" fmla="*/ 90 w 96"/>
                      <a:gd name="T65" fmla="*/ 26 h 96"/>
                      <a:gd name="T66" fmla="*/ 86 w 96"/>
                      <a:gd name="T67" fmla="*/ 18 h 96"/>
                      <a:gd name="T68" fmla="*/ 78 w 96"/>
                      <a:gd name="T69" fmla="*/ 12 h 96"/>
                      <a:gd name="T70" fmla="*/ 72 w 96"/>
                      <a:gd name="T71" fmla="*/ 6 h 96"/>
                      <a:gd name="T72" fmla="*/ 62 w 96"/>
                      <a:gd name="T73" fmla="*/ 2 h 96"/>
                      <a:gd name="T74" fmla="*/ 62 w 96"/>
                      <a:gd name="T75" fmla="*/ 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 h="96">
                        <a:moveTo>
                          <a:pt x="62" y="2"/>
                        </a:moveTo>
                        <a:lnTo>
                          <a:pt x="62" y="2"/>
                        </a:lnTo>
                        <a:lnTo>
                          <a:pt x="52" y="0"/>
                        </a:lnTo>
                        <a:lnTo>
                          <a:pt x="44" y="0"/>
                        </a:lnTo>
                        <a:lnTo>
                          <a:pt x="34" y="2"/>
                        </a:lnTo>
                        <a:lnTo>
                          <a:pt x="26" y="6"/>
                        </a:lnTo>
                        <a:lnTo>
                          <a:pt x="18" y="10"/>
                        </a:lnTo>
                        <a:lnTo>
                          <a:pt x="12" y="16"/>
                        </a:lnTo>
                        <a:lnTo>
                          <a:pt x="6" y="24"/>
                        </a:lnTo>
                        <a:lnTo>
                          <a:pt x="2" y="34"/>
                        </a:lnTo>
                        <a:lnTo>
                          <a:pt x="2" y="34"/>
                        </a:lnTo>
                        <a:lnTo>
                          <a:pt x="0" y="42"/>
                        </a:lnTo>
                        <a:lnTo>
                          <a:pt x="0" y="52"/>
                        </a:lnTo>
                        <a:lnTo>
                          <a:pt x="2" y="62"/>
                        </a:lnTo>
                        <a:lnTo>
                          <a:pt x="6" y="70"/>
                        </a:lnTo>
                        <a:lnTo>
                          <a:pt x="10" y="78"/>
                        </a:lnTo>
                        <a:lnTo>
                          <a:pt x="18" y="84"/>
                        </a:lnTo>
                        <a:lnTo>
                          <a:pt x="24" y="90"/>
                        </a:lnTo>
                        <a:lnTo>
                          <a:pt x="34" y="94"/>
                        </a:lnTo>
                        <a:lnTo>
                          <a:pt x="34" y="94"/>
                        </a:lnTo>
                        <a:lnTo>
                          <a:pt x="44" y="96"/>
                        </a:lnTo>
                        <a:lnTo>
                          <a:pt x="52" y="96"/>
                        </a:lnTo>
                        <a:lnTo>
                          <a:pt x="62" y="94"/>
                        </a:lnTo>
                        <a:lnTo>
                          <a:pt x="70" y="90"/>
                        </a:lnTo>
                        <a:lnTo>
                          <a:pt x="78" y="84"/>
                        </a:lnTo>
                        <a:lnTo>
                          <a:pt x="84" y="78"/>
                        </a:lnTo>
                        <a:lnTo>
                          <a:pt x="90" y="70"/>
                        </a:lnTo>
                        <a:lnTo>
                          <a:pt x="94" y="62"/>
                        </a:lnTo>
                        <a:lnTo>
                          <a:pt x="94" y="62"/>
                        </a:lnTo>
                        <a:lnTo>
                          <a:pt x="96" y="52"/>
                        </a:lnTo>
                        <a:lnTo>
                          <a:pt x="96" y="42"/>
                        </a:lnTo>
                        <a:lnTo>
                          <a:pt x="94" y="34"/>
                        </a:lnTo>
                        <a:lnTo>
                          <a:pt x="90" y="26"/>
                        </a:lnTo>
                        <a:lnTo>
                          <a:pt x="86" y="18"/>
                        </a:lnTo>
                        <a:lnTo>
                          <a:pt x="78" y="12"/>
                        </a:lnTo>
                        <a:lnTo>
                          <a:pt x="72" y="6"/>
                        </a:lnTo>
                        <a:lnTo>
                          <a:pt x="62" y="2"/>
                        </a:lnTo>
                        <a:lnTo>
                          <a:pt x="62"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solidFill>
                        <a:schemeClr val="bg1"/>
                      </a:solidFill>
                    </a:endParaRPr>
                  </a:p>
                </p:txBody>
              </p:sp>
            </p:grpSp>
            <p:sp>
              <p:nvSpPr>
                <p:cNvPr id="42" name="Freeform 11">
                  <a:extLst>
                    <a:ext uri="{FF2B5EF4-FFF2-40B4-BE49-F238E27FC236}">
                      <a16:creationId xmlns:a16="http://schemas.microsoft.com/office/drawing/2014/main" id="{F7F3FC4B-F6CF-45C9-84EF-D4DDA0A7549C}"/>
                    </a:ext>
                  </a:extLst>
                </p:cNvPr>
                <p:cNvSpPr>
                  <a:spLocks noEditPoints="1"/>
                </p:cNvSpPr>
                <p:nvPr/>
              </p:nvSpPr>
              <p:spPr bwMode="auto">
                <a:xfrm>
                  <a:off x="5240331" y="4843696"/>
                  <a:ext cx="230456" cy="278584"/>
                </a:xfrm>
                <a:custGeom>
                  <a:avLst/>
                  <a:gdLst>
                    <a:gd name="T0" fmla="*/ 186 w 498"/>
                    <a:gd name="T1" fmla="*/ 490 h 602"/>
                    <a:gd name="T2" fmla="*/ 412 w 498"/>
                    <a:gd name="T3" fmla="*/ 138 h 602"/>
                    <a:gd name="T4" fmla="*/ 422 w 498"/>
                    <a:gd name="T5" fmla="*/ 150 h 602"/>
                    <a:gd name="T6" fmla="*/ 440 w 498"/>
                    <a:gd name="T7" fmla="*/ 180 h 602"/>
                    <a:gd name="T8" fmla="*/ 192 w 498"/>
                    <a:gd name="T9" fmla="*/ 516 h 602"/>
                    <a:gd name="T10" fmla="*/ 102 w 498"/>
                    <a:gd name="T11" fmla="*/ 550 h 602"/>
                    <a:gd name="T12" fmla="*/ 62 w 498"/>
                    <a:gd name="T13" fmla="*/ 568 h 602"/>
                    <a:gd name="T14" fmla="*/ 42 w 498"/>
                    <a:gd name="T15" fmla="*/ 572 h 602"/>
                    <a:gd name="T16" fmla="*/ 38 w 498"/>
                    <a:gd name="T17" fmla="*/ 570 h 602"/>
                    <a:gd name="T18" fmla="*/ 32 w 498"/>
                    <a:gd name="T19" fmla="*/ 560 h 602"/>
                    <a:gd name="T20" fmla="*/ 30 w 498"/>
                    <a:gd name="T21" fmla="*/ 536 h 602"/>
                    <a:gd name="T22" fmla="*/ 32 w 498"/>
                    <a:gd name="T23" fmla="*/ 502 h 602"/>
                    <a:gd name="T24" fmla="*/ 34 w 498"/>
                    <a:gd name="T25" fmla="*/ 502 h 602"/>
                    <a:gd name="T26" fmla="*/ 34 w 498"/>
                    <a:gd name="T27" fmla="*/ 500 h 602"/>
                    <a:gd name="T28" fmla="*/ 48 w 498"/>
                    <a:gd name="T29" fmla="*/ 500 h 602"/>
                    <a:gd name="T30" fmla="*/ 56 w 498"/>
                    <a:gd name="T31" fmla="*/ 504 h 602"/>
                    <a:gd name="T32" fmla="*/ 76 w 498"/>
                    <a:gd name="T33" fmla="*/ 516 h 602"/>
                    <a:gd name="T34" fmla="*/ 90 w 498"/>
                    <a:gd name="T35" fmla="*/ 530 h 602"/>
                    <a:gd name="T36" fmla="*/ 100 w 498"/>
                    <a:gd name="T37" fmla="*/ 540 h 602"/>
                    <a:gd name="T38" fmla="*/ 102 w 498"/>
                    <a:gd name="T39" fmla="*/ 550 h 602"/>
                    <a:gd name="T40" fmla="*/ 288 w 498"/>
                    <a:gd name="T41" fmla="*/ 72 h 602"/>
                    <a:gd name="T42" fmla="*/ 308 w 498"/>
                    <a:gd name="T43" fmla="*/ 76 h 602"/>
                    <a:gd name="T44" fmla="*/ 334 w 498"/>
                    <a:gd name="T45" fmla="*/ 86 h 602"/>
                    <a:gd name="T46" fmla="*/ 70 w 498"/>
                    <a:gd name="T47" fmla="*/ 396 h 602"/>
                    <a:gd name="T48" fmla="*/ 288 w 498"/>
                    <a:gd name="T49" fmla="*/ 72 h 602"/>
                    <a:gd name="T50" fmla="*/ 130 w 498"/>
                    <a:gd name="T51" fmla="*/ 480 h 602"/>
                    <a:gd name="T52" fmla="*/ 130 w 498"/>
                    <a:gd name="T53" fmla="*/ 444 h 602"/>
                    <a:gd name="T54" fmla="*/ 130 w 498"/>
                    <a:gd name="T55" fmla="*/ 442 h 602"/>
                    <a:gd name="T56" fmla="*/ 118 w 498"/>
                    <a:gd name="T57" fmla="*/ 442 h 602"/>
                    <a:gd name="T58" fmla="*/ 356 w 498"/>
                    <a:gd name="T59" fmla="*/ 96 h 602"/>
                    <a:gd name="T60" fmla="*/ 378 w 498"/>
                    <a:gd name="T61" fmla="*/ 108 h 602"/>
                    <a:gd name="T62" fmla="*/ 396 w 498"/>
                    <a:gd name="T63" fmla="*/ 122 h 602"/>
                    <a:gd name="T64" fmla="*/ 130 w 498"/>
                    <a:gd name="T65" fmla="*/ 480 h 602"/>
                    <a:gd name="T66" fmla="*/ 432 w 498"/>
                    <a:gd name="T67" fmla="*/ 38 h 602"/>
                    <a:gd name="T68" fmla="*/ 388 w 498"/>
                    <a:gd name="T69" fmla="*/ 14 h 602"/>
                    <a:gd name="T70" fmla="*/ 350 w 498"/>
                    <a:gd name="T71" fmla="*/ 2 h 602"/>
                    <a:gd name="T72" fmla="*/ 322 w 498"/>
                    <a:gd name="T73" fmla="*/ 0 h 602"/>
                    <a:gd name="T74" fmla="*/ 308 w 498"/>
                    <a:gd name="T75" fmla="*/ 4 h 602"/>
                    <a:gd name="T76" fmla="*/ 260 w 498"/>
                    <a:gd name="T77" fmla="*/ 70 h 602"/>
                    <a:gd name="T78" fmla="*/ 8 w 498"/>
                    <a:gd name="T79" fmla="*/ 408 h 602"/>
                    <a:gd name="T80" fmla="*/ 2 w 498"/>
                    <a:gd name="T81" fmla="*/ 450 h 602"/>
                    <a:gd name="T82" fmla="*/ 0 w 498"/>
                    <a:gd name="T83" fmla="*/ 516 h 602"/>
                    <a:gd name="T84" fmla="*/ 0 w 498"/>
                    <a:gd name="T85" fmla="*/ 538 h 602"/>
                    <a:gd name="T86" fmla="*/ 6 w 498"/>
                    <a:gd name="T87" fmla="*/ 578 h 602"/>
                    <a:gd name="T88" fmla="*/ 12 w 498"/>
                    <a:gd name="T89" fmla="*/ 598 h 602"/>
                    <a:gd name="T90" fmla="*/ 14 w 498"/>
                    <a:gd name="T91" fmla="*/ 602 h 602"/>
                    <a:gd name="T92" fmla="*/ 24 w 498"/>
                    <a:gd name="T93" fmla="*/ 602 h 602"/>
                    <a:gd name="T94" fmla="*/ 62 w 498"/>
                    <a:gd name="T95" fmla="*/ 596 h 602"/>
                    <a:gd name="T96" fmla="*/ 448 w 498"/>
                    <a:gd name="T97" fmla="*/ 210 h 602"/>
                    <a:gd name="T98" fmla="*/ 478 w 498"/>
                    <a:gd name="T99" fmla="*/ 168 h 602"/>
                    <a:gd name="T100" fmla="*/ 496 w 498"/>
                    <a:gd name="T101" fmla="*/ 144 h 602"/>
                    <a:gd name="T102" fmla="*/ 498 w 498"/>
                    <a:gd name="T103" fmla="*/ 128 h 602"/>
                    <a:gd name="T104" fmla="*/ 488 w 498"/>
                    <a:gd name="T105" fmla="*/ 100 h 602"/>
                    <a:gd name="T106" fmla="*/ 466 w 498"/>
                    <a:gd name="T107" fmla="*/ 68 h 602"/>
                    <a:gd name="T108" fmla="*/ 432 w 498"/>
                    <a:gd name="T109" fmla="*/ 38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98" h="602">
                      <a:moveTo>
                        <a:pt x="192" y="516"/>
                      </a:moveTo>
                      <a:lnTo>
                        <a:pt x="186" y="490"/>
                      </a:lnTo>
                      <a:lnTo>
                        <a:pt x="144" y="500"/>
                      </a:lnTo>
                      <a:lnTo>
                        <a:pt x="412" y="138"/>
                      </a:lnTo>
                      <a:lnTo>
                        <a:pt x="412" y="138"/>
                      </a:lnTo>
                      <a:lnTo>
                        <a:pt x="422" y="150"/>
                      </a:lnTo>
                      <a:lnTo>
                        <a:pt x="428" y="160"/>
                      </a:lnTo>
                      <a:lnTo>
                        <a:pt x="440" y="180"/>
                      </a:lnTo>
                      <a:lnTo>
                        <a:pt x="192" y="516"/>
                      </a:lnTo>
                      <a:lnTo>
                        <a:pt x="192" y="516"/>
                      </a:lnTo>
                      <a:close/>
                      <a:moveTo>
                        <a:pt x="102" y="550"/>
                      </a:moveTo>
                      <a:lnTo>
                        <a:pt x="102" y="550"/>
                      </a:lnTo>
                      <a:lnTo>
                        <a:pt x="80" y="560"/>
                      </a:lnTo>
                      <a:lnTo>
                        <a:pt x="62" y="568"/>
                      </a:lnTo>
                      <a:lnTo>
                        <a:pt x="52" y="570"/>
                      </a:lnTo>
                      <a:lnTo>
                        <a:pt x="42" y="572"/>
                      </a:lnTo>
                      <a:lnTo>
                        <a:pt x="42" y="572"/>
                      </a:lnTo>
                      <a:lnTo>
                        <a:pt x="38" y="570"/>
                      </a:lnTo>
                      <a:lnTo>
                        <a:pt x="36" y="568"/>
                      </a:lnTo>
                      <a:lnTo>
                        <a:pt x="32" y="560"/>
                      </a:lnTo>
                      <a:lnTo>
                        <a:pt x="32" y="550"/>
                      </a:lnTo>
                      <a:lnTo>
                        <a:pt x="30" y="536"/>
                      </a:lnTo>
                      <a:lnTo>
                        <a:pt x="32" y="512"/>
                      </a:lnTo>
                      <a:lnTo>
                        <a:pt x="32" y="502"/>
                      </a:lnTo>
                      <a:lnTo>
                        <a:pt x="34" y="502"/>
                      </a:lnTo>
                      <a:lnTo>
                        <a:pt x="34" y="502"/>
                      </a:lnTo>
                      <a:lnTo>
                        <a:pt x="34" y="500"/>
                      </a:lnTo>
                      <a:lnTo>
                        <a:pt x="34" y="500"/>
                      </a:lnTo>
                      <a:lnTo>
                        <a:pt x="40" y="500"/>
                      </a:lnTo>
                      <a:lnTo>
                        <a:pt x="48" y="500"/>
                      </a:lnTo>
                      <a:lnTo>
                        <a:pt x="56" y="504"/>
                      </a:lnTo>
                      <a:lnTo>
                        <a:pt x="56" y="504"/>
                      </a:lnTo>
                      <a:lnTo>
                        <a:pt x="66" y="508"/>
                      </a:lnTo>
                      <a:lnTo>
                        <a:pt x="76" y="516"/>
                      </a:lnTo>
                      <a:lnTo>
                        <a:pt x="76" y="516"/>
                      </a:lnTo>
                      <a:lnTo>
                        <a:pt x="90" y="530"/>
                      </a:lnTo>
                      <a:lnTo>
                        <a:pt x="100" y="540"/>
                      </a:lnTo>
                      <a:lnTo>
                        <a:pt x="100" y="540"/>
                      </a:lnTo>
                      <a:lnTo>
                        <a:pt x="102" y="546"/>
                      </a:lnTo>
                      <a:lnTo>
                        <a:pt x="102" y="550"/>
                      </a:lnTo>
                      <a:lnTo>
                        <a:pt x="102" y="550"/>
                      </a:lnTo>
                      <a:close/>
                      <a:moveTo>
                        <a:pt x="288" y="72"/>
                      </a:moveTo>
                      <a:lnTo>
                        <a:pt x="288" y="72"/>
                      </a:lnTo>
                      <a:lnTo>
                        <a:pt x="308" y="76"/>
                      </a:lnTo>
                      <a:lnTo>
                        <a:pt x="334" y="84"/>
                      </a:lnTo>
                      <a:lnTo>
                        <a:pt x="334" y="86"/>
                      </a:lnTo>
                      <a:lnTo>
                        <a:pt x="70" y="444"/>
                      </a:lnTo>
                      <a:lnTo>
                        <a:pt x="70" y="396"/>
                      </a:lnTo>
                      <a:lnTo>
                        <a:pt x="46" y="398"/>
                      </a:lnTo>
                      <a:lnTo>
                        <a:pt x="288" y="72"/>
                      </a:lnTo>
                      <a:lnTo>
                        <a:pt x="288" y="72"/>
                      </a:lnTo>
                      <a:close/>
                      <a:moveTo>
                        <a:pt x="130" y="480"/>
                      </a:moveTo>
                      <a:lnTo>
                        <a:pt x="130" y="480"/>
                      </a:lnTo>
                      <a:lnTo>
                        <a:pt x="130" y="444"/>
                      </a:lnTo>
                      <a:lnTo>
                        <a:pt x="130" y="444"/>
                      </a:lnTo>
                      <a:lnTo>
                        <a:pt x="130" y="442"/>
                      </a:lnTo>
                      <a:lnTo>
                        <a:pt x="126" y="442"/>
                      </a:lnTo>
                      <a:lnTo>
                        <a:pt x="118" y="442"/>
                      </a:lnTo>
                      <a:lnTo>
                        <a:pt x="92" y="452"/>
                      </a:lnTo>
                      <a:lnTo>
                        <a:pt x="356" y="96"/>
                      </a:lnTo>
                      <a:lnTo>
                        <a:pt x="356" y="96"/>
                      </a:lnTo>
                      <a:lnTo>
                        <a:pt x="378" y="108"/>
                      </a:lnTo>
                      <a:lnTo>
                        <a:pt x="378" y="108"/>
                      </a:lnTo>
                      <a:lnTo>
                        <a:pt x="396" y="122"/>
                      </a:lnTo>
                      <a:lnTo>
                        <a:pt x="130" y="480"/>
                      </a:lnTo>
                      <a:lnTo>
                        <a:pt x="130" y="480"/>
                      </a:lnTo>
                      <a:close/>
                      <a:moveTo>
                        <a:pt x="432" y="38"/>
                      </a:moveTo>
                      <a:lnTo>
                        <a:pt x="432" y="38"/>
                      </a:lnTo>
                      <a:lnTo>
                        <a:pt x="410" y="24"/>
                      </a:lnTo>
                      <a:lnTo>
                        <a:pt x="388" y="14"/>
                      </a:lnTo>
                      <a:lnTo>
                        <a:pt x="368" y="6"/>
                      </a:lnTo>
                      <a:lnTo>
                        <a:pt x="350" y="2"/>
                      </a:lnTo>
                      <a:lnTo>
                        <a:pt x="334" y="0"/>
                      </a:lnTo>
                      <a:lnTo>
                        <a:pt x="322" y="0"/>
                      </a:lnTo>
                      <a:lnTo>
                        <a:pt x="314" y="0"/>
                      </a:lnTo>
                      <a:lnTo>
                        <a:pt x="308" y="4"/>
                      </a:lnTo>
                      <a:lnTo>
                        <a:pt x="290" y="28"/>
                      </a:lnTo>
                      <a:lnTo>
                        <a:pt x="260" y="70"/>
                      </a:lnTo>
                      <a:lnTo>
                        <a:pt x="16" y="398"/>
                      </a:lnTo>
                      <a:lnTo>
                        <a:pt x="8" y="408"/>
                      </a:lnTo>
                      <a:lnTo>
                        <a:pt x="8" y="408"/>
                      </a:lnTo>
                      <a:lnTo>
                        <a:pt x="2" y="450"/>
                      </a:lnTo>
                      <a:lnTo>
                        <a:pt x="0" y="492"/>
                      </a:lnTo>
                      <a:lnTo>
                        <a:pt x="0" y="516"/>
                      </a:lnTo>
                      <a:lnTo>
                        <a:pt x="0" y="538"/>
                      </a:lnTo>
                      <a:lnTo>
                        <a:pt x="0" y="538"/>
                      </a:lnTo>
                      <a:lnTo>
                        <a:pt x="2" y="560"/>
                      </a:lnTo>
                      <a:lnTo>
                        <a:pt x="6" y="578"/>
                      </a:lnTo>
                      <a:lnTo>
                        <a:pt x="10" y="594"/>
                      </a:lnTo>
                      <a:lnTo>
                        <a:pt x="12" y="598"/>
                      </a:lnTo>
                      <a:lnTo>
                        <a:pt x="14" y="602"/>
                      </a:lnTo>
                      <a:lnTo>
                        <a:pt x="14" y="602"/>
                      </a:lnTo>
                      <a:lnTo>
                        <a:pt x="18" y="602"/>
                      </a:lnTo>
                      <a:lnTo>
                        <a:pt x="24" y="602"/>
                      </a:lnTo>
                      <a:lnTo>
                        <a:pt x="40" y="600"/>
                      </a:lnTo>
                      <a:lnTo>
                        <a:pt x="62" y="596"/>
                      </a:lnTo>
                      <a:lnTo>
                        <a:pt x="196" y="548"/>
                      </a:lnTo>
                      <a:lnTo>
                        <a:pt x="448" y="210"/>
                      </a:lnTo>
                      <a:lnTo>
                        <a:pt x="452" y="204"/>
                      </a:lnTo>
                      <a:lnTo>
                        <a:pt x="478" y="168"/>
                      </a:lnTo>
                      <a:lnTo>
                        <a:pt x="496" y="144"/>
                      </a:lnTo>
                      <a:lnTo>
                        <a:pt x="496" y="144"/>
                      </a:lnTo>
                      <a:lnTo>
                        <a:pt x="498" y="138"/>
                      </a:lnTo>
                      <a:lnTo>
                        <a:pt x="498" y="128"/>
                      </a:lnTo>
                      <a:lnTo>
                        <a:pt x="494" y="114"/>
                      </a:lnTo>
                      <a:lnTo>
                        <a:pt x="488" y="100"/>
                      </a:lnTo>
                      <a:lnTo>
                        <a:pt x="478" y="84"/>
                      </a:lnTo>
                      <a:lnTo>
                        <a:pt x="466" y="68"/>
                      </a:lnTo>
                      <a:lnTo>
                        <a:pt x="450" y="52"/>
                      </a:lnTo>
                      <a:lnTo>
                        <a:pt x="432" y="38"/>
                      </a:lnTo>
                      <a:lnTo>
                        <a:pt x="432" y="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ko-KR" altLang="en-US"/>
                </a:p>
              </p:txBody>
            </p:sp>
          </p:grpSp>
          <p:grpSp>
            <p:nvGrpSpPr>
              <p:cNvPr id="26" name="그룹 57">
                <a:extLst>
                  <a:ext uri="{FF2B5EF4-FFF2-40B4-BE49-F238E27FC236}">
                    <a16:creationId xmlns:a16="http://schemas.microsoft.com/office/drawing/2014/main" id="{75DFF1A9-909D-4CB6-B8A0-3AFA962B2DDA}"/>
                  </a:ext>
                </a:extLst>
              </p:cNvPr>
              <p:cNvGrpSpPr/>
              <p:nvPr/>
            </p:nvGrpSpPr>
            <p:grpSpPr>
              <a:xfrm>
                <a:off x="2810020" y="2492896"/>
                <a:ext cx="664488" cy="664488"/>
                <a:chOff x="2810020" y="2492896"/>
                <a:chExt cx="664488" cy="664488"/>
              </a:xfrm>
            </p:grpSpPr>
            <p:sp>
              <p:nvSpPr>
                <p:cNvPr id="36" name="타원 16">
                  <a:extLst>
                    <a:ext uri="{FF2B5EF4-FFF2-40B4-BE49-F238E27FC236}">
                      <a16:creationId xmlns:a16="http://schemas.microsoft.com/office/drawing/2014/main" id="{5302F654-CD47-4598-A25E-A56A9B6C9175}"/>
                    </a:ext>
                  </a:extLst>
                </p:cNvPr>
                <p:cNvSpPr/>
                <p:nvPr/>
              </p:nvSpPr>
              <p:spPr>
                <a:xfrm>
                  <a:off x="2810020" y="2492896"/>
                  <a:ext cx="664488" cy="664488"/>
                </a:xfrm>
                <a:prstGeom prst="ellipse">
                  <a:avLst/>
                </a:prstGeom>
                <a:solidFill>
                  <a:srgbClr val="B4C2C5"/>
                </a:solidFill>
                <a:ln>
                  <a:noFill/>
                </a:ln>
              </p:spPr>
              <p:txBody>
                <a:bodyPr vert="horz" wrap="square" lIns="91440" tIns="45720" rIns="91440" bIns="45720" numCol="1" anchor="t" anchorCtr="0" compatLnSpc="1">
                  <a:prstTxWarp prst="textNoShape">
                    <a:avLst/>
                  </a:prstTxWarp>
                </a:bodyPr>
                <a:lstStyle/>
                <a:p>
                  <a:endParaRPr lang="ko-KR" altLang="en-US" sz="2000"/>
                </a:p>
              </p:txBody>
            </p:sp>
            <p:sp>
              <p:nvSpPr>
                <p:cNvPr id="37" name="Rectangle 3">
                  <a:extLst>
                    <a:ext uri="{FF2B5EF4-FFF2-40B4-BE49-F238E27FC236}">
                      <a16:creationId xmlns:a16="http://schemas.microsoft.com/office/drawing/2014/main" id="{48607720-634D-46DF-9F9B-158B90BF1851}"/>
                    </a:ext>
                  </a:extLst>
                </p:cNvPr>
                <p:cNvSpPr txBox="1">
                  <a:spLocks noChangeArrowheads="1"/>
                </p:cNvSpPr>
                <p:nvPr/>
              </p:nvSpPr>
              <p:spPr bwMode="auto">
                <a:xfrm>
                  <a:off x="2864540" y="2608772"/>
                  <a:ext cx="555448" cy="4239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3200" b="1">
                      <a:solidFill>
                        <a:schemeClr val="bg1"/>
                      </a:solidFill>
                      <a:latin typeface="Calibri" panose="020F0502020204030204" pitchFamily="34" charset="0"/>
                      <a:ea typeface="Tahoma" pitchFamily="34" charset="0"/>
                      <a:cs typeface="Tahoma" pitchFamily="34" charset="0"/>
                    </a:rPr>
                    <a:t>01</a:t>
                  </a:r>
                </a:p>
              </p:txBody>
            </p:sp>
          </p:grpSp>
          <p:grpSp>
            <p:nvGrpSpPr>
              <p:cNvPr id="27" name="그룹 58">
                <a:extLst>
                  <a:ext uri="{FF2B5EF4-FFF2-40B4-BE49-F238E27FC236}">
                    <a16:creationId xmlns:a16="http://schemas.microsoft.com/office/drawing/2014/main" id="{D5852CF5-1D47-4A61-B02C-BAD821FBD10E}"/>
                  </a:ext>
                </a:extLst>
              </p:cNvPr>
              <p:cNvGrpSpPr/>
              <p:nvPr/>
            </p:nvGrpSpPr>
            <p:grpSpPr>
              <a:xfrm>
                <a:off x="2810020" y="5213720"/>
                <a:ext cx="664488" cy="664488"/>
                <a:chOff x="2810020" y="5213720"/>
                <a:chExt cx="664488" cy="664488"/>
              </a:xfrm>
            </p:grpSpPr>
            <p:sp>
              <p:nvSpPr>
                <p:cNvPr id="34" name="타원 19">
                  <a:extLst>
                    <a:ext uri="{FF2B5EF4-FFF2-40B4-BE49-F238E27FC236}">
                      <a16:creationId xmlns:a16="http://schemas.microsoft.com/office/drawing/2014/main" id="{135E5903-7260-4213-B972-9B070D53D6A9}"/>
                    </a:ext>
                  </a:extLst>
                </p:cNvPr>
                <p:cNvSpPr/>
                <p:nvPr/>
              </p:nvSpPr>
              <p:spPr>
                <a:xfrm>
                  <a:off x="2810020" y="5213720"/>
                  <a:ext cx="664488" cy="664488"/>
                </a:xfrm>
                <a:prstGeom prst="ellipse">
                  <a:avLst/>
                </a:prstGeom>
                <a:solidFill>
                  <a:srgbClr val="B4C2C5"/>
                </a:solidFill>
                <a:ln>
                  <a:noFill/>
                </a:ln>
              </p:spPr>
              <p:txBody>
                <a:bodyPr vert="horz" wrap="square" lIns="91440" tIns="45720" rIns="91440" bIns="45720" numCol="1" anchor="t" anchorCtr="0" compatLnSpc="1">
                  <a:prstTxWarp prst="textNoShape">
                    <a:avLst/>
                  </a:prstTxWarp>
                </a:bodyPr>
                <a:lstStyle/>
                <a:p>
                  <a:endParaRPr lang="ko-KR" altLang="en-US" sz="2000"/>
                </a:p>
              </p:txBody>
            </p:sp>
            <p:sp>
              <p:nvSpPr>
                <p:cNvPr id="35" name="Rectangle 3">
                  <a:extLst>
                    <a:ext uri="{FF2B5EF4-FFF2-40B4-BE49-F238E27FC236}">
                      <a16:creationId xmlns:a16="http://schemas.microsoft.com/office/drawing/2014/main" id="{410F9D9B-EB3D-420F-8B33-A3F3390B82EE}"/>
                    </a:ext>
                  </a:extLst>
                </p:cNvPr>
                <p:cNvSpPr txBox="1">
                  <a:spLocks noChangeArrowheads="1"/>
                </p:cNvSpPr>
                <p:nvPr/>
              </p:nvSpPr>
              <p:spPr bwMode="auto">
                <a:xfrm>
                  <a:off x="2864540" y="5329596"/>
                  <a:ext cx="555448" cy="4239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3200" b="1">
                      <a:solidFill>
                        <a:schemeClr val="bg1"/>
                      </a:solidFill>
                      <a:latin typeface="Calibri" panose="020F0502020204030204" pitchFamily="34" charset="0"/>
                      <a:ea typeface="Tahoma" pitchFamily="34" charset="0"/>
                      <a:cs typeface="Tahoma" pitchFamily="34" charset="0"/>
                    </a:rPr>
                    <a:t>04</a:t>
                  </a:r>
                </a:p>
              </p:txBody>
            </p:sp>
          </p:grpSp>
          <p:grpSp>
            <p:nvGrpSpPr>
              <p:cNvPr id="28" name="그룹 60">
                <a:extLst>
                  <a:ext uri="{FF2B5EF4-FFF2-40B4-BE49-F238E27FC236}">
                    <a16:creationId xmlns:a16="http://schemas.microsoft.com/office/drawing/2014/main" id="{2F3AE8CF-BF70-45CE-8C34-346720EB63D0}"/>
                  </a:ext>
                </a:extLst>
              </p:cNvPr>
              <p:cNvGrpSpPr/>
              <p:nvPr/>
            </p:nvGrpSpPr>
            <p:grpSpPr>
              <a:xfrm>
                <a:off x="5669492" y="2492896"/>
                <a:ext cx="664488" cy="664488"/>
                <a:chOff x="5669492" y="2492896"/>
                <a:chExt cx="664488" cy="664488"/>
              </a:xfrm>
            </p:grpSpPr>
            <p:sp>
              <p:nvSpPr>
                <p:cNvPr id="32" name="타원 17">
                  <a:extLst>
                    <a:ext uri="{FF2B5EF4-FFF2-40B4-BE49-F238E27FC236}">
                      <a16:creationId xmlns:a16="http://schemas.microsoft.com/office/drawing/2014/main" id="{696DAD1B-16B7-4D89-802D-22EA63445995}"/>
                    </a:ext>
                  </a:extLst>
                </p:cNvPr>
                <p:cNvSpPr/>
                <p:nvPr/>
              </p:nvSpPr>
              <p:spPr>
                <a:xfrm>
                  <a:off x="5669492" y="2492896"/>
                  <a:ext cx="664488" cy="664488"/>
                </a:xfrm>
                <a:prstGeom prst="ellipse">
                  <a:avLst/>
                </a:prstGeom>
                <a:solidFill>
                  <a:srgbClr val="B4C2C5"/>
                </a:solidFill>
                <a:ln>
                  <a:noFill/>
                </a:ln>
              </p:spPr>
              <p:txBody>
                <a:bodyPr vert="horz" wrap="square" lIns="91440" tIns="45720" rIns="91440" bIns="45720" numCol="1" anchor="t" anchorCtr="0" compatLnSpc="1">
                  <a:prstTxWarp prst="textNoShape">
                    <a:avLst/>
                  </a:prstTxWarp>
                </a:bodyPr>
                <a:lstStyle/>
                <a:p>
                  <a:endParaRPr lang="ko-KR" altLang="en-US" sz="2000"/>
                </a:p>
              </p:txBody>
            </p:sp>
            <p:sp>
              <p:nvSpPr>
                <p:cNvPr id="33" name="Rectangle 3">
                  <a:extLst>
                    <a:ext uri="{FF2B5EF4-FFF2-40B4-BE49-F238E27FC236}">
                      <a16:creationId xmlns:a16="http://schemas.microsoft.com/office/drawing/2014/main" id="{18D95768-FB94-4525-9BF6-D9C9B98667B5}"/>
                    </a:ext>
                  </a:extLst>
                </p:cNvPr>
                <p:cNvSpPr txBox="1">
                  <a:spLocks noChangeArrowheads="1"/>
                </p:cNvSpPr>
                <p:nvPr/>
              </p:nvSpPr>
              <p:spPr bwMode="auto">
                <a:xfrm>
                  <a:off x="5724012" y="2608772"/>
                  <a:ext cx="555448" cy="4239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3200" b="1">
                      <a:solidFill>
                        <a:schemeClr val="bg1"/>
                      </a:solidFill>
                      <a:latin typeface="Calibri" panose="020F0502020204030204" pitchFamily="34" charset="0"/>
                      <a:ea typeface="Tahoma" pitchFamily="34" charset="0"/>
                      <a:cs typeface="Tahoma" pitchFamily="34" charset="0"/>
                    </a:rPr>
                    <a:t>02</a:t>
                  </a:r>
                </a:p>
              </p:txBody>
            </p:sp>
          </p:grpSp>
          <p:grpSp>
            <p:nvGrpSpPr>
              <p:cNvPr id="29" name="그룹 59">
                <a:extLst>
                  <a:ext uri="{FF2B5EF4-FFF2-40B4-BE49-F238E27FC236}">
                    <a16:creationId xmlns:a16="http://schemas.microsoft.com/office/drawing/2014/main" id="{3BDABCA3-6A02-4942-962F-18466D6C68CF}"/>
                  </a:ext>
                </a:extLst>
              </p:cNvPr>
              <p:cNvGrpSpPr/>
              <p:nvPr/>
            </p:nvGrpSpPr>
            <p:grpSpPr>
              <a:xfrm>
                <a:off x="5669492" y="5213720"/>
                <a:ext cx="664488" cy="664488"/>
                <a:chOff x="5669492" y="5213720"/>
                <a:chExt cx="664488" cy="664488"/>
              </a:xfrm>
            </p:grpSpPr>
            <p:sp>
              <p:nvSpPr>
                <p:cNvPr id="30" name="타원 20">
                  <a:extLst>
                    <a:ext uri="{FF2B5EF4-FFF2-40B4-BE49-F238E27FC236}">
                      <a16:creationId xmlns:a16="http://schemas.microsoft.com/office/drawing/2014/main" id="{4E3AB079-5963-4F55-8EF4-63C148934B85}"/>
                    </a:ext>
                  </a:extLst>
                </p:cNvPr>
                <p:cNvSpPr/>
                <p:nvPr/>
              </p:nvSpPr>
              <p:spPr>
                <a:xfrm>
                  <a:off x="5669492" y="5213720"/>
                  <a:ext cx="664488" cy="664488"/>
                </a:xfrm>
                <a:prstGeom prst="ellipse">
                  <a:avLst/>
                </a:prstGeom>
                <a:solidFill>
                  <a:srgbClr val="B4C2C5"/>
                </a:solidFill>
                <a:ln>
                  <a:noFill/>
                </a:ln>
              </p:spPr>
              <p:txBody>
                <a:bodyPr vert="horz" wrap="square" lIns="91440" tIns="45720" rIns="91440" bIns="45720" numCol="1" anchor="t" anchorCtr="0" compatLnSpc="1">
                  <a:prstTxWarp prst="textNoShape">
                    <a:avLst/>
                  </a:prstTxWarp>
                </a:bodyPr>
                <a:lstStyle/>
                <a:p>
                  <a:endParaRPr lang="ko-KR" altLang="en-US" sz="2000"/>
                </a:p>
              </p:txBody>
            </p:sp>
            <p:sp>
              <p:nvSpPr>
                <p:cNvPr id="31" name="Rectangle 3">
                  <a:extLst>
                    <a:ext uri="{FF2B5EF4-FFF2-40B4-BE49-F238E27FC236}">
                      <a16:creationId xmlns:a16="http://schemas.microsoft.com/office/drawing/2014/main" id="{38819AB1-5434-4824-8A6B-F7390419C2A0}"/>
                    </a:ext>
                  </a:extLst>
                </p:cNvPr>
                <p:cNvSpPr txBox="1">
                  <a:spLocks noChangeArrowheads="1"/>
                </p:cNvSpPr>
                <p:nvPr/>
              </p:nvSpPr>
              <p:spPr bwMode="auto">
                <a:xfrm>
                  <a:off x="5724012" y="5329596"/>
                  <a:ext cx="555448" cy="423977"/>
                </a:xfrm>
                <a:prstGeom prst="rect">
                  <a:avLst/>
                </a:prstGeom>
                <a:noFill/>
                <a:ln w="9525">
                  <a:noFill/>
                  <a:miter lim="800000"/>
                  <a:headEnd/>
                  <a:tailEnd/>
                </a:ln>
              </p:spPr>
              <p:txBody>
                <a:bodyPr wrap="square" lIns="0" tIns="0" rIns="0" bIns="0" anchor="t" anchorCtr="0">
                  <a:spAutoFit/>
                  <a:scene3d>
                    <a:camera prst="orthographicFront"/>
                    <a:lightRig rig="threePt" dir="t"/>
                  </a:scene3d>
                  <a:sp3d>
                    <a:bevelT w="0" h="0"/>
                  </a:sp3d>
                </a:bodyPr>
                <a:lstStyle>
                  <a:defPPr>
                    <a:defRPr lang="ko-KR"/>
                  </a:defPPr>
                  <a:lvl1pPr algn="just" fontAlgn="auto">
                    <a:spcBef>
                      <a:spcPts val="0"/>
                    </a:spcBef>
                    <a:spcAft>
                      <a:spcPts val="0"/>
                    </a:spcAft>
                    <a:buFont typeface="Arial" charset="0"/>
                    <a:buNone/>
                    <a:defRPr kumimoji="0" sz="1400">
                      <a:solidFill>
                        <a:prstClr val="black">
                          <a:lumMod val="85000"/>
                          <a:lumOff val="15000"/>
                        </a:prstClr>
                      </a:solidFill>
                      <a:latin typeface="Microsoft Sans Serif" pitchFamily="34" charset="0"/>
                      <a:ea typeface="Yoon 윤고딕 550_TT" pitchFamily="18" charset="-127"/>
                      <a:cs typeface="Microsoft Sans Serif" pitchFamily="34" charset="0"/>
                    </a:defRPr>
                  </a:lvl1pPr>
                </a:lstStyle>
                <a:p>
                  <a:pPr marL="0" lvl="1" algn="ctr"/>
                  <a:r>
                    <a:rPr lang="en-US" altLang="ko-KR" sz="3200" b="1">
                      <a:solidFill>
                        <a:schemeClr val="bg1"/>
                      </a:solidFill>
                      <a:latin typeface="Calibri" panose="020F0502020204030204" pitchFamily="34" charset="0"/>
                      <a:ea typeface="Tahoma" pitchFamily="34" charset="0"/>
                      <a:cs typeface="Tahoma" pitchFamily="34" charset="0"/>
                    </a:rPr>
                    <a:t>03</a:t>
                  </a:r>
                </a:p>
              </p:txBody>
            </p:sp>
          </p:grpSp>
        </p:grpSp>
        <p:grpSp>
          <p:nvGrpSpPr>
            <p:cNvPr id="12" name="组合 11">
              <a:extLst>
                <a:ext uri="{FF2B5EF4-FFF2-40B4-BE49-F238E27FC236}">
                  <a16:creationId xmlns:a16="http://schemas.microsoft.com/office/drawing/2014/main" id="{68F2CA46-CDA0-41AA-814A-4A6BE9C4F35E}"/>
                </a:ext>
              </a:extLst>
            </p:cNvPr>
            <p:cNvGrpSpPr/>
            <p:nvPr/>
          </p:nvGrpSpPr>
          <p:grpSpPr>
            <a:xfrm>
              <a:off x="1222884" y="1730363"/>
              <a:ext cx="3065654" cy="1560925"/>
              <a:chOff x="7423543" y="2388980"/>
              <a:chExt cx="3065654" cy="1560925"/>
            </a:xfrm>
          </p:grpSpPr>
          <p:sp>
            <p:nvSpPr>
              <p:cNvPr id="23" name="文本框 36">
                <a:extLst>
                  <a:ext uri="{FF2B5EF4-FFF2-40B4-BE49-F238E27FC236}">
                    <a16:creationId xmlns:a16="http://schemas.microsoft.com/office/drawing/2014/main" id="{5A582590-097C-45B8-BADA-78D449501A45}"/>
                  </a:ext>
                </a:extLst>
              </p:cNvPr>
              <p:cNvSpPr txBox="1"/>
              <p:nvPr/>
            </p:nvSpPr>
            <p:spPr>
              <a:xfrm>
                <a:off x="7423543" y="2388980"/>
                <a:ext cx="2088784"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后端开发</a:t>
                </a:r>
                <a:endPar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endParaRPr>
              </a:p>
            </p:txBody>
          </p:sp>
          <p:sp>
            <p:nvSpPr>
              <p:cNvPr id="24" name="Text Placeholder 32">
                <a:extLst>
                  <a:ext uri="{FF2B5EF4-FFF2-40B4-BE49-F238E27FC236}">
                    <a16:creationId xmlns:a16="http://schemas.microsoft.com/office/drawing/2014/main" id="{2AC86845-515A-4FF4-8747-990590560A09}"/>
                  </a:ext>
                </a:extLst>
              </p:cNvPr>
              <p:cNvSpPr txBox="1">
                <a:spLocks/>
              </p:cNvSpPr>
              <p:nvPr/>
            </p:nvSpPr>
            <p:spPr>
              <a:xfrm>
                <a:off x="8105365" y="3054778"/>
                <a:ext cx="2383832" cy="8951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pPr>
                <a:r>
                  <a:rPr lang="en-US" sz="1400" dirty="0">
                    <a:latin typeface="微软雅黑" panose="020B0503020204020204" pitchFamily="34" charset="-122"/>
                    <a:ea typeface="微软雅黑" panose="020B0503020204020204" pitchFamily="34" charset="-122"/>
                  </a:rPr>
                  <a:t>MySQL</a:t>
                </a:r>
                <a:r>
                  <a:rPr lang="zh-CN" altLang="en-US" sz="1400" dirty="0">
                    <a:latin typeface="微软雅黑" panose="020B0503020204020204" pitchFamily="34" charset="-122"/>
                    <a:ea typeface="微软雅黑" panose="020B0503020204020204" pitchFamily="34" charset="-122"/>
                  </a:rPr>
                  <a:t>设计</a:t>
                </a:r>
                <a:r>
                  <a:rPr lang="en-US" altLang="zh-CN" sz="1400" dirty="0">
                    <a:latin typeface="微软雅黑" panose="020B0503020204020204" pitchFamily="34" charset="-122"/>
                    <a:ea typeface="微软雅黑" panose="020B0503020204020204" pitchFamily="34" charset="-122"/>
                  </a:rPr>
                  <a:t>: ADO.NET</a:t>
                </a:r>
                <a:r>
                  <a:rPr lang="zh-CN" altLang="en-US" sz="1400" dirty="0">
                    <a:latin typeface="微软雅黑" panose="020B0503020204020204" pitchFamily="34" charset="-122"/>
                    <a:ea typeface="微软雅黑" panose="020B0503020204020204" pitchFamily="34" charset="-122"/>
                  </a:rPr>
                  <a:t>或</a:t>
                </a:r>
                <a:r>
                  <a:rPr lang="en-US" altLang="zh-CN" sz="1400" dirty="0">
                    <a:latin typeface="微软雅黑" panose="020B0503020204020204" pitchFamily="34" charset="-122"/>
                    <a:ea typeface="微软雅黑" panose="020B0503020204020204" pitchFamily="34" charset="-122"/>
                  </a:rPr>
                  <a:t>Entity Framework</a:t>
                </a:r>
              </a:p>
              <a:p>
                <a:pPr>
                  <a:lnSpc>
                    <a:spcPct val="100000"/>
                  </a:lnSpc>
                </a:pPr>
                <a:r>
                  <a:rPr lang="en-US" sz="1400" dirty="0">
                    <a:latin typeface="微软雅黑" panose="020B0503020204020204" pitchFamily="34" charset="-122"/>
                    <a:ea typeface="微软雅黑" panose="020B0503020204020204" pitchFamily="34" charset="-122"/>
                  </a:rPr>
                  <a:t>Web</a:t>
                </a:r>
                <a:r>
                  <a:rPr lang="zh-CN" altLang="en-US" sz="1400" dirty="0">
                    <a:latin typeface="微软雅黑" panose="020B0503020204020204" pitchFamily="34" charset="-122"/>
                    <a:ea typeface="微软雅黑" panose="020B0503020204020204" pitchFamily="34" charset="-122"/>
                  </a:rPr>
                  <a:t>应用编程：</a:t>
                </a:r>
                <a:r>
                  <a:rPr lang="en-US" altLang="zh-CN" sz="1400" dirty="0">
                    <a:latin typeface="微软雅黑" panose="020B0503020204020204" pitchFamily="34" charset="-122"/>
                    <a:ea typeface="微软雅黑" panose="020B0503020204020204" pitchFamily="34" charset="-122"/>
                  </a:rPr>
                  <a:t>ASP.NET Web API</a:t>
                </a:r>
                <a:r>
                  <a:rPr lang="zh-CN" altLang="en-US" sz="1400" dirty="0">
                    <a:latin typeface="微软雅黑" panose="020B0503020204020204" pitchFamily="34" charset="-122"/>
                    <a:ea typeface="微软雅黑" panose="020B0503020204020204" pitchFamily="34" charset="-122"/>
                  </a:rPr>
                  <a:t>框架</a:t>
                </a:r>
                <a:endParaRPr lang="en-US" sz="1400" dirty="0">
                  <a:latin typeface="微软雅黑" panose="020B0503020204020204" pitchFamily="34" charset="-122"/>
                  <a:ea typeface="微软雅黑" panose="020B0503020204020204" pitchFamily="34" charset="-122"/>
                </a:endParaRPr>
              </a:p>
            </p:txBody>
          </p:sp>
        </p:grpSp>
        <p:grpSp>
          <p:nvGrpSpPr>
            <p:cNvPr id="14" name="组合 13">
              <a:extLst>
                <a:ext uri="{FF2B5EF4-FFF2-40B4-BE49-F238E27FC236}">
                  <a16:creationId xmlns:a16="http://schemas.microsoft.com/office/drawing/2014/main" id="{DC892293-2938-4340-8B5C-932333287D35}"/>
                </a:ext>
              </a:extLst>
            </p:cNvPr>
            <p:cNvGrpSpPr/>
            <p:nvPr/>
          </p:nvGrpSpPr>
          <p:grpSpPr>
            <a:xfrm>
              <a:off x="1182574" y="4674500"/>
              <a:ext cx="3173661" cy="1411633"/>
              <a:chOff x="7383233" y="2271914"/>
              <a:chExt cx="3173661" cy="1411633"/>
            </a:xfrm>
          </p:grpSpPr>
          <p:sp>
            <p:nvSpPr>
              <p:cNvPr id="21" name="文本框 36">
                <a:extLst>
                  <a:ext uri="{FF2B5EF4-FFF2-40B4-BE49-F238E27FC236}">
                    <a16:creationId xmlns:a16="http://schemas.microsoft.com/office/drawing/2014/main" id="{5A487B50-2D27-4F86-B990-3F1E87610C02}"/>
                  </a:ext>
                </a:extLst>
              </p:cNvPr>
              <p:cNvSpPr txBox="1"/>
              <p:nvPr/>
            </p:nvSpPr>
            <p:spPr>
              <a:xfrm>
                <a:off x="7383233" y="2271914"/>
                <a:ext cx="2088784"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 </a:t>
                </a:r>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前端开发</a:t>
                </a:r>
                <a:endPar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endParaRPr>
              </a:p>
            </p:txBody>
          </p:sp>
          <p:sp>
            <p:nvSpPr>
              <p:cNvPr id="22" name="Text Placeholder 32">
                <a:extLst>
                  <a:ext uri="{FF2B5EF4-FFF2-40B4-BE49-F238E27FC236}">
                    <a16:creationId xmlns:a16="http://schemas.microsoft.com/office/drawing/2014/main" id="{EB73F3F6-972F-46AD-A80E-1091FC8FEB39}"/>
                  </a:ext>
                </a:extLst>
              </p:cNvPr>
              <p:cNvSpPr txBox="1">
                <a:spLocks/>
              </p:cNvSpPr>
              <p:nvPr/>
            </p:nvSpPr>
            <p:spPr>
              <a:xfrm>
                <a:off x="8173062" y="2788420"/>
                <a:ext cx="2383832" cy="8951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pPr>
                <a:r>
                  <a:rPr lang="en-US" altLang="zh-CN" sz="1400" dirty="0">
                    <a:latin typeface="微软雅黑" panose="020B0503020204020204" pitchFamily="34" charset="-122"/>
                    <a:ea typeface="微软雅黑" panose="020B0503020204020204" pitchFamily="34" charset="-122"/>
                  </a:rPr>
                  <a:t>React</a:t>
                </a:r>
              </a:p>
              <a:p>
                <a:pPr>
                  <a:lnSpc>
                    <a:spcPct val="100000"/>
                  </a:lnSpc>
                </a:pPr>
                <a:r>
                  <a:rPr lang="en-US" altLang="zh-CN" sz="1400" dirty="0">
                    <a:latin typeface="微软雅黑" panose="020B0503020204020204" pitchFamily="34" charset="-122"/>
                    <a:ea typeface="微软雅黑" panose="020B0503020204020204" pitchFamily="34" charset="-122"/>
                  </a:rPr>
                  <a:t>Ant Design</a:t>
                </a:r>
              </a:p>
              <a:p>
                <a:pPr>
                  <a:lnSpc>
                    <a:spcPct val="100000"/>
                  </a:lnSpc>
                </a:pPr>
                <a:r>
                  <a:rPr lang="en-US" altLang="zh-CN" sz="1400" dirty="0" err="1">
                    <a:latin typeface="微软雅黑" panose="020B0503020204020204" pitchFamily="34" charset="-122"/>
                    <a:ea typeface="微软雅黑" panose="020B0503020204020204" pitchFamily="34" charset="-122"/>
                  </a:rPr>
                  <a:t>ECharts</a:t>
                </a:r>
                <a:endParaRPr lang="en-US" altLang="zh-CN" sz="1400" dirty="0">
                  <a:latin typeface="微软雅黑" panose="020B0503020204020204" pitchFamily="34" charset="-122"/>
                  <a:ea typeface="微软雅黑" panose="020B0503020204020204" pitchFamily="34" charset="-122"/>
                </a:endParaRPr>
              </a:p>
              <a:p>
                <a:pPr marL="0" indent="0">
                  <a:lnSpc>
                    <a:spcPct val="100000"/>
                  </a:lnSpc>
                  <a:buNone/>
                </a:pPr>
                <a:endParaRPr lang="en-US" sz="1400" dirty="0">
                  <a:latin typeface="微软雅黑" panose="020B0503020204020204" pitchFamily="34" charset="-122"/>
                  <a:ea typeface="微软雅黑" panose="020B0503020204020204" pitchFamily="34" charset="-122"/>
                </a:endParaRPr>
              </a:p>
            </p:txBody>
          </p:sp>
        </p:grpSp>
        <p:grpSp>
          <p:nvGrpSpPr>
            <p:cNvPr id="15" name="组合 14">
              <a:extLst>
                <a:ext uri="{FF2B5EF4-FFF2-40B4-BE49-F238E27FC236}">
                  <a16:creationId xmlns:a16="http://schemas.microsoft.com/office/drawing/2014/main" id="{B7B6F11C-9A9C-4B3E-B480-5FF36FD510DE}"/>
                </a:ext>
              </a:extLst>
            </p:cNvPr>
            <p:cNvGrpSpPr/>
            <p:nvPr/>
          </p:nvGrpSpPr>
          <p:grpSpPr>
            <a:xfrm>
              <a:off x="8401121" y="1730362"/>
              <a:ext cx="2389616" cy="1426407"/>
              <a:chOff x="2189856" y="2453525"/>
              <a:chExt cx="2389616" cy="1426407"/>
            </a:xfrm>
          </p:grpSpPr>
          <p:sp>
            <p:nvSpPr>
              <p:cNvPr id="19" name="文本框 18">
                <a:extLst>
                  <a:ext uri="{FF2B5EF4-FFF2-40B4-BE49-F238E27FC236}">
                    <a16:creationId xmlns:a16="http://schemas.microsoft.com/office/drawing/2014/main" id="{85BB5DD1-204D-4453-9EC6-65931A91C298}"/>
                  </a:ext>
                </a:extLst>
              </p:cNvPr>
              <p:cNvSpPr txBox="1"/>
              <p:nvPr/>
            </p:nvSpPr>
            <p:spPr>
              <a:xfrm>
                <a:off x="2189856" y="2453525"/>
                <a:ext cx="2088784"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数据爬取</a:t>
                </a:r>
                <a:endPar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endParaRPr>
              </a:p>
            </p:txBody>
          </p:sp>
          <p:sp>
            <p:nvSpPr>
              <p:cNvPr id="20" name="Text Placeholder 32">
                <a:extLst>
                  <a:ext uri="{FF2B5EF4-FFF2-40B4-BE49-F238E27FC236}">
                    <a16:creationId xmlns:a16="http://schemas.microsoft.com/office/drawing/2014/main" id="{2F03EC77-2A19-4E27-8CE7-40CFD7FE9732}"/>
                  </a:ext>
                </a:extLst>
              </p:cNvPr>
              <p:cNvSpPr txBox="1">
                <a:spLocks/>
              </p:cNvSpPr>
              <p:nvPr/>
            </p:nvSpPr>
            <p:spPr>
              <a:xfrm>
                <a:off x="2195640" y="2984805"/>
                <a:ext cx="2383832" cy="8951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pPr>
                <a:r>
                  <a:rPr lang="zh-CN" altLang="en-US" sz="1400" dirty="0">
                    <a:latin typeface="微软雅黑" panose="020B0503020204020204" pitchFamily="34" charset="-122"/>
                    <a:ea typeface="微软雅黑" panose="020B0503020204020204" pitchFamily="34" charset="-122"/>
                  </a:rPr>
                  <a:t>网页的分析与处理：正则表达式等、</a:t>
                </a:r>
                <a:r>
                  <a:rPr lang="en-US" altLang="zh-CN" sz="1400" dirty="0">
                    <a:latin typeface="微软雅黑" panose="020B0503020204020204" pitchFamily="34" charset="-122"/>
                    <a:ea typeface="微软雅黑" panose="020B0503020204020204" pitchFamily="34" charset="-122"/>
                  </a:rPr>
                  <a:t>html</a:t>
                </a:r>
                <a:r>
                  <a:rPr lang="zh-CN" altLang="en-US" sz="1400" dirty="0">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http</a:t>
                </a:r>
                <a:r>
                  <a:rPr lang="zh-CN" altLang="en-US" sz="1400" dirty="0">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URL</a:t>
                </a:r>
                <a:r>
                  <a:rPr lang="zh-CN" altLang="en-US" sz="1400" dirty="0">
                    <a:latin typeface="微软雅黑" panose="020B0503020204020204" pitchFamily="34" charset="-122"/>
                    <a:ea typeface="微软雅黑" panose="020B0503020204020204" pitchFamily="34" charset="-122"/>
                  </a:rPr>
                  <a:t>、</a:t>
                </a:r>
                <a:r>
                  <a:rPr lang="en-US" altLang="zh-CN" sz="1400" dirty="0">
                    <a:latin typeface="微软雅黑" panose="020B0503020204020204" pitchFamily="34" charset="-122"/>
                    <a:ea typeface="微软雅黑" panose="020B0503020204020204" pitchFamily="34" charset="-122"/>
                  </a:rPr>
                  <a:t>Developer tools</a:t>
                </a:r>
                <a:r>
                  <a:rPr lang="zh-CN" altLang="en-US" sz="1400" dirty="0">
                    <a:latin typeface="微软雅黑" panose="020B0503020204020204" pitchFamily="34" charset="-122"/>
                    <a:ea typeface="微软雅黑" panose="020B0503020204020204" pitchFamily="34" charset="-122"/>
                  </a:rPr>
                  <a:t>等</a:t>
                </a:r>
                <a:endParaRPr lang="en-US" altLang="zh-CN" sz="1400" dirty="0">
                  <a:latin typeface="微软雅黑" panose="020B0503020204020204" pitchFamily="34" charset="-122"/>
                  <a:ea typeface="微软雅黑" panose="020B0503020204020204" pitchFamily="34" charset="-122"/>
                </a:endParaRPr>
              </a:p>
              <a:p>
                <a:pPr>
                  <a:lnSpc>
                    <a:spcPct val="100000"/>
                  </a:lnSpc>
                </a:pPr>
                <a:r>
                  <a:rPr lang="zh-CN" altLang="en-US" sz="1400" dirty="0">
                    <a:latin typeface="微软雅黑" panose="020B0503020204020204" pitchFamily="34" charset="-122"/>
                    <a:ea typeface="微软雅黑" panose="020B0503020204020204" pitchFamily="34" charset="-122"/>
                  </a:rPr>
                  <a:t>数据库访问</a:t>
                </a:r>
                <a:endParaRPr lang="en-US" altLang="zh-CN" sz="1400" dirty="0">
                  <a:latin typeface="微软雅黑" panose="020B0503020204020204" pitchFamily="34" charset="-122"/>
                  <a:ea typeface="微软雅黑" panose="020B0503020204020204" pitchFamily="34" charset="-122"/>
                </a:endParaRPr>
              </a:p>
              <a:p>
                <a:pPr>
                  <a:lnSpc>
                    <a:spcPct val="100000"/>
                  </a:lnSpc>
                </a:pPr>
                <a:r>
                  <a:rPr lang="en-US" sz="1400" dirty="0" err="1">
                    <a:latin typeface="微软雅黑" panose="020B0503020204020204" pitchFamily="34" charset="-122"/>
                    <a:ea typeface="微软雅黑" panose="020B0503020204020204" pitchFamily="34" charset="-122"/>
                  </a:rPr>
                  <a:t>Javascript</a:t>
                </a:r>
                <a:r>
                  <a:rPr lang="en-US" sz="1400" dirty="0">
                    <a:latin typeface="微软雅黑" panose="020B0503020204020204" pitchFamily="34" charset="-122"/>
                    <a:ea typeface="微软雅黑" panose="020B0503020204020204" pitchFamily="34" charset="-122"/>
                  </a:rPr>
                  <a:t> </a:t>
                </a:r>
                <a:r>
                  <a:rPr lang="zh-CN" altLang="en-US" sz="1400" dirty="0">
                    <a:latin typeface="微软雅黑" panose="020B0503020204020204" pitchFamily="34" charset="-122"/>
                    <a:ea typeface="微软雅黑" panose="020B0503020204020204" pitchFamily="34" charset="-122"/>
                  </a:rPr>
                  <a:t>处理</a:t>
                </a:r>
                <a:endParaRPr lang="en-US" sz="1400" dirty="0">
                  <a:latin typeface="微软雅黑" panose="020B0503020204020204" pitchFamily="34" charset="-122"/>
                  <a:ea typeface="微软雅黑" panose="020B0503020204020204" pitchFamily="34" charset="-122"/>
                </a:endParaRPr>
              </a:p>
            </p:txBody>
          </p:sp>
        </p:grpSp>
        <p:grpSp>
          <p:nvGrpSpPr>
            <p:cNvPr id="16" name="组合 15">
              <a:extLst>
                <a:ext uri="{FF2B5EF4-FFF2-40B4-BE49-F238E27FC236}">
                  <a16:creationId xmlns:a16="http://schemas.microsoft.com/office/drawing/2014/main" id="{E1267645-454B-4D95-BF2B-93B761FBAC6C}"/>
                </a:ext>
              </a:extLst>
            </p:cNvPr>
            <p:cNvGrpSpPr/>
            <p:nvPr/>
          </p:nvGrpSpPr>
          <p:grpSpPr>
            <a:xfrm>
              <a:off x="8388790" y="4674499"/>
              <a:ext cx="2432069" cy="1543472"/>
              <a:chOff x="2177525" y="2336459"/>
              <a:chExt cx="2432069" cy="1543472"/>
            </a:xfrm>
          </p:grpSpPr>
          <p:sp>
            <p:nvSpPr>
              <p:cNvPr id="17" name="文本框 16">
                <a:extLst>
                  <a:ext uri="{FF2B5EF4-FFF2-40B4-BE49-F238E27FC236}">
                    <a16:creationId xmlns:a16="http://schemas.microsoft.com/office/drawing/2014/main" id="{2FFD946D-7FC4-4915-B7F5-E2336D0C8F1A}"/>
                  </a:ext>
                </a:extLst>
              </p:cNvPr>
              <p:cNvSpPr txBox="1"/>
              <p:nvPr/>
            </p:nvSpPr>
            <p:spPr>
              <a:xfrm>
                <a:off x="2177525" y="2336459"/>
                <a:ext cx="2088784" cy="46166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rPr>
                  <a:t>数据挖掘</a:t>
                </a:r>
                <a:endParaRPr lang="en-US" altLang="zh-CN" sz="2400" noProof="0" dirty="0">
                  <a:ln>
                    <a:noFill/>
                  </a:ln>
                  <a:solidFill>
                    <a:schemeClr val="tx1">
                      <a:lumMod val="75000"/>
                      <a:lumOff val="25000"/>
                    </a:schemeClr>
                  </a:solidFill>
                  <a:uLnTx/>
                  <a:uFillTx/>
                  <a:latin typeface="微软雅黑" panose="020B0503020204020204" pitchFamily="34" charset="-122"/>
                  <a:ea typeface="微软雅黑" panose="020B0503020204020204" pitchFamily="34" charset="-122"/>
                </a:endParaRPr>
              </a:p>
            </p:txBody>
          </p:sp>
          <p:sp>
            <p:nvSpPr>
              <p:cNvPr id="18" name="Text Placeholder 32">
                <a:extLst>
                  <a:ext uri="{FF2B5EF4-FFF2-40B4-BE49-F238E27FC236}">
                    <a16:creationId xmlns:a16="http://schemas.microsoft.com/office/drawing/2014/main" id="{DD17C735-5C88-4AAA-98A2-1CF202533676}"/>
                  </a:ext>
                </a:extLst>
              </p:cNvPr>
              <p:cNvSpPr txBox="1">
                <a:spLocks/>
              </p:cNvSpPr>
              <p:nvPr/>
            </p:nvSpPr>
            <p:spPr>
              <a:xfrm>
                <a:off x="2225762" y="2984804"/>
                <a:ext cx="2383832" cy="895127"/>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00000"/>
                  </a:lnSpc>
                </a:pPr>
                <a:r>
                  <a:rPr lang="zh-CN" altLang="en-US" sz="1400" dirty="0">
                    <a:latin typeface="微软雅黑" panose="020B0503020204020204" pitchFamily="34" charset="-122"/>
                    <a:ea typeface="微软雅黑" panose="020B0503020204020204" pitchFamily="34" charset="-122"/>
                  </a:rPr>
                  <a:t>数据可视化</a:t>
                </a:r>
                <a:endParaRPr lang="en-US" altLang="zh-CN" sz="1400" dirty="0">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28853408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2000"/>
                                        <p:tgtEl>
                                          <p:spTgt spid="10"/>
                                        </p:tgtEl>
                                      </p:cBhvr>
                                    </p:animEffect>
                                    <p:anim calcmode="lin" valueType="num">
                                      <p:cBhvr>
                                        <p:cTn id="8" dur="2000" fill="hold"/>
                                        <p:tgtEl>
                                          <p:spTgt spid="10"/>
                                        </p:tgtEl>
                                        <p:attrNameLst>
                                          <p:attrName>style.rotation</p:attrName>
                                        </p:attrNameLst>
                                      </p:cBhvr>
                                      <p:tavLst>
                                        <p:tav tm="0">
                                          <p:val>
                                            <p:fltVal val="720"/>
                                          </p:val>
                                        </p:tav>
                                        <p:tav tm="100000">
                                          <p:val>
                                            <p:fltVal val="0"/>
                                          </p:val>
                                        </p:tav>
                                      </p:tavLst>
                                    </p:anim>
                                    <p:anim calcmode="lin" valueType="num">
                                      <p:cBhvr>
                                        <p:cTn id="9" dur="2000" fill="hold"/>
                                        <p:tgtEl>
                                          <p:spTgt spid="10"/>
                                        </p:tgtEl>
                                        <p:attrNameLst>
                                          <p:attrName>ppt_h</p:attrName>
                                        </p:attrNameLst>
                                      </p:cBhvr>
                                      <p:tavLst>
                                        <p:tav tm="0">
                                          <p:val>
                                            <p:fltVal val="0"/>
                                          </p:val>
                                        </p:tav>
                                        <p:tav tm="100000">
                                          <p:val>
                                            <p:strVal val="#ppt_h"/>
                                          </p:val>
                                        </p:tav>
                                      </p:tavLst>
                                    </p:anim>
                                    <p:anim calcmode="lin" valueType="num">
                                      <p:cBhvr>
                                        <p:cTn id="10" dur="2000" fill="hold"/>
                                        <p:tgtEl>
                                          <p:spTgt spid="10"/>
                                        </p:tgtEl>
                                        <p:attrNameLst>
                                          <p:attrName>ppt_w</p:attrName>
                                        </p:attrNameLst>
                                      </p:cBhvr>
                                      <p:tavLst>
                                        <p:tav tm="0">
                                          <p:val>
                                            <p:fltVal val="0"/>
                                          </p:val>
                                        </p:tav>
                                        <p:tav tm="100000">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9EE5C3C-4F50-4E53-BE3F-1524CDD9674B}"/>
              </a:ext>
            </a:extLst>
          </p:cNvPr>
          <p:cNvPicPr>
            <a:picLocks noChangeAspect="1"/>
          </p:cNvPicPr>
          <p:nvPr/>
        </p:nvPicPr>
        <p:blipFill rotWithShape="1">
          <a:blip r:embed="rId2">
            <a:extLst>
              <a:ext uri="{28A0092B-C50C-407E-A947-70E740481C1C}">
                <a14:useLocalDpi xmlns:a14="http://schemas.microsoft.com/office/drawing/2010/main" val="0"/>
              </a:ext>
            </a:extLst>
          </a:blip>
          <a:srcRect l="54490" t="54096" r="23156"/>
          <a:stretch/>
        </p:blipFill>
        <p:spPr>
          <a:xfrm>
            <a:off x="9334838" y="3588731"/>
            <a:ext cx="2740668" cy="3330229"/>
          </a:xfrm>
          <a:prstGeom prst="rect">
            <a:avLst/>
          </a:prstGeom>
        </p:spPr>
      </p:pic>
      <p:pic>
        <p:nvPicPr>
          <p:cNvPr id="13" name="图片 12">
            <a:extLst>
              <a:ext uri="{FF2B5EF4-FFF2-40B4-BE49-F238E27FC236}">
                <a16:creationId xmlns:a16="http://schemas.microsoft.com/office/drawing/2014/main" id="{2A62C7A1-6DAC-4D09-8AC3-FBDE7FEB194F}"/>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H="1" flipV="1">
            <a:off x="232990" y="213358"/>
            <a:ext cx="2895600" cy="1889761"/>
          </a:xfrm>
          <a:prstGeom prst="rect">
            <a:avLst/>
          </a:prstGeom>
        </p:spPr>
      </p:pic>
      <p:sp>
        <p:nvSpPr>
          <p:cNvPr id="5" name="矩形 4">
            <a:extLst>
              <a:ext uri="{FF2B5EF4-FFF2-40B4-BE49-F238E27FC236}">
                <a16:creationId xmlns:a16="http://schemas.microsoft.com/office/drawing/2014/main" id="{49BC5FB7-757F-4FD9-9627-70EEAA284F08}"/>
              </a:ext>
            </a:extLst>
          </p:cNvPr>
          <p:cNvSpPr/>
          <p:nvPr/>
        </p:nvSpPr>
        <p:spPr>
          <a:xfrm>
            <a:off x="232990" y="213359"/>
            <a:ext cx="11726020" cy="6431283"/>
          </a:xfrm>
          <a:prstGeom prst="rect">
            <a:avLst/>
          </a:prstGeom>
          <a:noFill/>
          <a:ln w="57150">
            <a:solidFill>
              <a:srgbClr val="B4C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A50B1DD9-E7DD-41D7-B04F-15FD3A780B1A}"/>
              </a:ext>
            </a:extLst>
          </p:cNvPr>
          <p:cNvPicPr>
            <a:picLocks noChangeAspect="1"/>
          </p:cNvPicPr>
          <p:nvPr/>
        </p:nvPicPr>
        <p:blipFill rotWithShape="1">
          <a:blip r:embed="rId2">
            <a:extLst>
              <a:ext uri="{28A0092B-C50C-407E-A947-70E740481C1C}">
                <a14:useLocalDpi xmlns:a14="http://schemas.microsoft.com/office/drawing/2010/main" val="0"/>
              </a:ext>
            </a:extLst>
          </a:blip>
          <a:srcRect l="2600" t="24137" r="85302" b="44752"/>
          <a:stretch/>
        </p:blipFill>
        <p:spPr>
          <a:xfrm>
            <a:off x="232990" y="4175594"/>
            <a:ext cx="1758370" cy="2675781"/>
          </a:xfrm>
          <a:prstGeom prst="rect">
            <a:avLst/>
          </a:prstGeom>
        </p:spPr>
      </p:pic>
      <p:pic>
        <p:nvPicPr>
          <p:cNvPr id="16" name="图片 15">
            <a:extLst>
              <a:ext uri="{FF2B5EF4-FFF2-40B4-BE49-F238E27FC236}">
                <a16:creationId xmlns:a16="http://schemas.microsoft.com/office/drawing/2014/main" id="{D4587F4B-0C4B-4575-94FF-BDC75DC168EA}"/>
              </a:ext>
            </a:extLst>
          </p:cNvPr>
          <p:cNvPicPr>
            <a:picLocks noChangeAspect="1"/>
          </p:cNvPicPr>
          <p:nvPr/>
        </p:nvPicPr>
        <p:blipFill rotWithShape="1">
          <a:blip r:embed="rId2">
            <a:extLst>
              <a:ext uri="{28A0092B-C50C-407E-A947-70E740481C1C}">
                <a14:useLocalDpi xmlns:a14="http://schemas.microsoft.com/office/drawing/2010/main" val="0"/>
              </a:ext>
            </a:extLst>
          </a:blip>
          <a:srcRect l="21484" t="61642" r="53532" b="10803"/>
          <a:stretch/>
        </p:blipFill>
        <p:spPr>
          <a:xfrm flipV="1">
            <a:off x="9063412" y="284824"/>
            <a:ext cx="2895600" cy="1889761"/>
          </a:xfrm>
          <a:prstGeom prst="rect">
            <a:avLst/>
          </a:prstGeom>
        </p:spPr>
      </p:pic>
      <p:pic>
        <p:nvPicPr>
          <p:cNvPr id="18" name="图片 17">
            <a:extLst>
              <a:ext uri="{FF2B5EF4-FFF2-40B4-BE49-F238E27FC236}">
                <a16:creationId xmlns:a16="http://schemas.microsoft.com/office/drawing/2014/main" id="{1DE5C864-0D63-448F-930B-041FFB569935}"/>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1999" t="57710" r="81008" b="13572"/>
          <a:stretch/>
        </p:blipFill>
        <p:spPr>
          <a:xfrm>
            <a:off x="7737092" y="5046897"/>
            <a:ext cx="1597744" cy="1597744"/>
          </a:xfrm>
          <a:prstGeom prst="rect">
            <a:avLst/>
          </a:prstGeom>
        </p:spPr>
      </p:pic>
      <p:grpSp>
        <p:nvGrpSpPr>
          <p:cNvPr id="2" name="组合 1">
            <a:extLst>
              <a:ext uri="{FF2B5EF4-FFF2-40B4-BE49-F238E27FC236}">
                <a16:creationId xmlns:a16="http://schemas.microsoft.com/office/drawing/2014/main" id="{61ECB788-1E69-4C82-A7B2-92415EFE425D}"/>
              </a:ext>
            </a:extLst>
          </p:cNvPr>
          <p:cNvGrpSpPr/>
          <p:nvPr/>
        </p:nvGrpSpPr>
        <p:grpSpPr>
          <a:xfrm>
            <a:off x="3496796" y="2066595"/>
            <a:ext cx="5198409" cy="2724810"/>
            <a:chOff x="3496796" y="1990583"/>
            <a:chExt cx="5198409" cy="2724810"/>
          </a:xfrm>
        </p:grpSpPr>
        <p:grpSp>
          <p:nvGrpSpPr>
            <p:cNvPr id="35" name="组合 34">
              <a:extLst>
                <a:ext uri="{FF2B5EF4-FFF2-40B4-BE49-F238E27FC236}">
                  <a16:creationId xmlns:a16="http://schemas.microsoft.com/office/drawing/2014/main" id="{44AB731F-8BC9-4090-87D0-D40A5F7F2CCE}"/>
                </a:ext>
              </a:extLst>
            </p:cNvPr>
            <p:cNvGrpSpPr/>
            <p:nvPr/>
          </p:nvGrpSpPr>
          <p:grpSpPr>
            <a:xfrm>
              <a:off x="5185490" y="1990583"/>
              <a:ext cx="1666220" cy="1460222"/>
              <a:chOff x="5374615" y="2451808"/>
              <a:chExt cx="1287969" cy="1128736"/>
            </a:xfrm>
          </p:grpSpPr>
          <p:sp>
            <p:nvSpPr>
              <p:cNvPr id="38" name="椭圆 37">
                <a:extLst>
                  <a:ext uri="{FF2B5EF4-FFF2-40B4-BE49-F238E27FC236}">
                    <a16:creationId xmlns:a16="http://schemas.microsoft.com/office/drawing/2014/main" id="{B7B8E321-1471-400C-8783-8D40381EF283}"/>
                  </a:ext>
                </a:extLst>
              </p:cNvPr>
              <p:cNvSpPr/>
              <p:nvPr/>
            </p:nvSpPr>
            <p:spPr>
              <a:xfrm>
                <a:off x="5515376" y="2451808"/>
                <a:ext cx="1033342" cy="1033342"/>
              </a:xfrm>
              <a:prstGeom prst="ellipse">
                <a:avLst/>
              </a:prstGeom>
              <a:solidFill>
                <a:srgbClr val="B4C2C5"/>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6BC066"/>
                  </a:solidFill>
                  <a:latin typeface="微软雅黑" panose="020B0503020204020204" pitchFamily="34" charset="-122"/>
                  <a:ea typeface="微软雅黑" panose="020B0503020204020204" pitchFamily="34" charset="-122"/>
                </a:endParaRPr>
              </a:p>
            </p:txBody>
          </p:sp>
          <p:sp>
            <p:nvSpPr>
              <p:cNvPr id="39" name="文本框 3">
                <a:extLst>
                  <a:ext uri="{FF2B5EF4-FFF2-40B4-BE49-F238E27FC236}">
                    <a16:creationId xmlns:a16="http://schemas.microsoft.com/office/drawing/2014/main" id="{F14D72DB-3FB5-4846-A938-4645042FE0F7}"/>
                  </a:ext>
                </a:extLst>
              </p:cNvPr>
              <p:cNvSpPr txBox="1">
                <a:spLocks noChangeArrowheads="1"/>
              </p:cNvSpPr>
              <p:nvPr/>
            </p:nvSpPr>
            <p:spPr bwMode="auto">
              <a:xfrm>
                <a:off x="5401509" y="2641333"/>
                <a:ext cx="1261075" cy="642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lnSpc>
                    <a:spcPct val="100000"/>
                  </a:lnSpc>
                  <a:spcBef>
                    <a:spcPct val="0"/>
                  </a:spcBef>
                  <a:buFontTx/>
                  <a:buNone/>
                </a:pPr>
                <a:r>
                  <a:rPr lang="en-US" altLang="zh-CN" sz="4800" b="1" dirty="0">
                    <a:solidFill>
                      <a:schemeClr val="bg1"/>
                    </a:solidFill>
                    <a:latin typeface="微软雅黑" panose="020B0503020204020204" pitchFamily="34" charset="-122"/>
                    <a:ea typeface="微软雅黑" panose="020B0503020204020204" pitchFamily="34" charset="-122"/>
                  </a:rPr>
                  <a:t>04</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sp>
            <p:nvSpPr>
              <p:cNvPr id="40" name="Freeform 8">
                <a:extLst>
                  <a:ext uri="{FF2B5EF4-FFF2-40B4-BE49-F238E27FC236}">
                    <a16:creationId xmlns:a16="http://schemas.microsoft.com/office/drawing/2014/main" id="{DC77B449-000D-4CA8-B023-B20560C9149B}"/>
                  </a:ext>
                </a:extLst>
              </p:cNvPr>
              <p:cNvSpPr>
                <a:spLocks/>
              </p:cNvSpPr>
              <p:nvPr/>
            </p:nvSpPr>
            <p:spPr bwMode="auto">
              <a:xfrm>
                <a:off x="5374615" y="2942332"/>
                <a:ext cx="1261076" cy="638212"/>
              </a:xfrm>
              <a:custGeom>
                <a:avLst/>
                <a:gdLst>
                  <a:gd name="T0" fmla="*/ 1549562246 w 3963"/>
                  <a:gd name="T1" fmla="*/ 0 h 1997"/>
                  <a:gd name="T2" fmla="*/ 1549562246 w 3963"/>
                  <a:gd name="T3" fmla="*/ 6310189 h 1997"/>
                  <a:gd name="T4" fmla="*/ 774976531 w 3963"/>
                  <a:gd name="T5" fmla="*/ 787596152 h 1997"/>
                  <a:gd name="T6" fmla="*/ 0 w 3963"/>
                  <a:gd name="T7" fmla="*/ 6310189 h 199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963" h="1997">
                    <a:moveTo>
                      <a:pt x="3963" y="0"/>
                    </a:moveTo>
                    <a:cubicBezTo>
                      <a:pt x="3963" y="5"/>
                      <a:pt x="3963" y="11"/>
                      <a:pt x="3963" y="16"/>
                    </a:cubicBezTo>
                    <a:cubicBezTo>
                      <a:pt x="3963" y="1110"/>
                      <a:pt x="3076" y="1997"/>
                      <a:pt x="1982" y="1997"/>
                    </a:cubicBezTo>
                    <a:cubicBezTo>
                      <a:pt x="888" y="1997"/>
                      <a:pt x="0" y="1110"/>
                      <a:pt x="0" y="16"/>
                    </a:cubicBezTo>
                  </a:path>
                </a:pathLst>
              </a:custGeom>
              <a:noFill/>
              <a:ln w="38100" cap="flat" cmpd="sng">
                <a:solidFill>
                  <a:srgbClr val="B4C2C5"/>
                </a:solidFill>
                <a:prstDash val="dash"/>
                <a:round/>
                <a:headEnd/>
                <a:tailEnd/>
              </a:ln>
              <a:extLst>
                <a:ext uri="{909E8E84-426E-40DD-AFC4-6F175D3DCCD1}">
                  <a14:hiddenFill xmlns:a14="http://schemas.microsoft.com/office/drawing/2010/main">
                    <a:solidFill>
                      <a:srgbClr val="FFFFFF"/>
                    </a:solidFill>
                  </a14:hiddenFill>
                </a:ext>
              </a:extLst>
            </p:spPr>
            <p:txBody>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endParaRPr lang="zh-CN" altLang="en-US"/>
              </a:p>
            </p:txBody>
          </p:sp>
        </p:grpSp>
        <p:sp>
          <p:nvSpPr>
            <p:cNvPr id="14" name="文本框 13">
              <a:extLst>
                <a:ext uri="{FF2B5EF4-FFF2-40B4-BE49-F238E27FC236}">
                  <a16:creationId xmlns:a16="http://schemas.microsoft.com/office/drawing/2014/main" id="{8170DD44-A2C9-4534-8BF2-1C07CAD5B156}"/>
                </a:ext>
              </a:extLst>
            </p:cNvPr>
            <p:cNvSpPr txBox="1"/>
            <p:nvPr/>
          </p:nvSpPr>
          <p:spPr>
            <a:xfrm>
              <a:off x="3496796" y="3572383"/>
              <a:ext cx="5198409" cy="830997"/>
            </a:xfrm>
            <a:prstGeom prst="rect">
              <a:avLst/>
            </a:prstGeom>
            <a:noFill/>
          </p:spPr>
          <p:txBody>
            <a:bodyPr wrap="square" rtlCol="0">
              <a:spAutoFit/>
            </a:bodyPr>
            <a:lstStyle/>
            <a:p>
              <a:pPr algn="ctr"/>
              <a:r>
                <a:rPr lang="zh-CN" altLang="en-US" sz="4800" dirty="0">
                  <a:solidFill>
                    <a:srgbClr val="B4C2C5"/>
                  </a:solidFill>
                  <a:latin typeface="微软雅黑" panose="020B0503020204020204" pitchFamily="34" charset="-122"/>
                  <a:ea typeface="微软雅黑" panose="020B0503020204020204" pitchFamily="34" charset="-122"/>
                </a:rPr>
                <a:t>创新点和特色</a:t>
              </a:r>
              <a:endParaRPr lang="id-ID" altLang="zh-CN" sz="4800" dirty="0">
                <a:solidFill>
                  <a:srgbClr val="B4C2C5"/>
                </a:solidFill>
                <a:latin typeface="微软雅黑" panose="020B0503020204020204" pitchFamily="34" charset="-122"/>
                <a:ea typeface="微软雅黑" panose="020B0503020204020204" pitchFamily="34" charset="-122"/>
              </a:endParaRPr>
            </a:p>
          </p:txBody>
        </p:sp>
        <p:sp>
          <p:nvSpPr>
            <p:cNvPr id="20" name="矩形 19">
              <a:extLst>
                <a:ext uri="{FF2B5EF4-FFF2-40B4-BE49-F238E27FC236}">
                  <a16:creationId xmlns:a16="http://schemas.microsoft.com/office/drawing/2014/main" id="{001980E8-EEBB-45D3-8050-6ACCC2F781F6}"/>
                </a:ext>
              </a:extLst>
            </p:cNvPr>
            <p:cNvSpPr/>
            <p:nvPr/>
          </p:nvSpPr>
          <p:spPr>
            <a:xfrm>
              <a:off x="6013466" y="4315283"/>
              <a:ext cx="184731" cy="400110"/>
            </a:xfrm>
            <a:prstGeom prst="rect">
              <a:avLst/>
            </a:prstGeom>
          </p:spPr>
          <p:txBody>
            <a:bodyPr wrap="none">
              <a:spAutoFit/>
            </a:bodyPr>
            <a:lstStyle/>
            <a:p>
              <a:pPr algn="ctr"/>
              <a:endParaRPr lang="zh-CN" altLang="en-US" sz="2000" dirty="0">
                <a:solidFill>
                  <a:srgbClr val="B4C2C5"/>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19176174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ont">
      <a:majorFont>
        <a:latin typeface="等线 Light"/>
        <a:ea typeface="等线 Light"/>
        <a:cs typeface=""/>
      </a:majorFont>
      <a:minorFont>
        <a:latin typeface="等线"/>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1193</Words>
  <Application>Microsoft Office PowerPoint</Application>
  <PresentationFormat>宽屏</PresentationFormat>
  <Paragraphs>102</Paragraphs>
  <Slides>16</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等线</vt:lpstr>
      <vt:lpstr>等线 Light</vt:lpstr>
      <vt:lpstr>方正稚艺简体</vt:lpstr>
      <vt:lpstr>宋体</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administator</dc:creator>
  <cp:lastModifiedBy>杨 娅静</cp:lastModifiedBy>
  <cp:revision>115</cp:revision>
  <dcterms:created xsi:type="dcterms:W3CDTF">2018-04-04T05:22:29Z</dcterms:created>
  <dcterms:modified xsi:type="dcterms:W3CDTF">2023-06-09T02:19:26Z</dcterms:modified>
</cp:coreProperties>
</file>

<file path=docProps/thumbnail.jpeg>
</file>